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1" r:id="rId4"/>
  </p:sldMasterIdLst>
  <p:notesMasterIdLst>
    <p:notesMasterId r:id="rId40"/>
  </p:notesMasterIdLst>
  <p:handoutMasterIdLst>
    <p:handoutMasterId r:id="rId41"/>
  </p:handoutMasterIdLst>
  <p:sldIdLst>
    <p:sldId id="1054" r:id="rId5"/>
    <p:sldId id="1558" r:id="rId6"/>
    <p:sldId id="1562" r:id="rId7"/>
    <p:sldId id="1555" r:id="rId8"/>
    <p:sldId id="1549" r:id="rId9"/>
    <p:sldId id="1590" r:id="rId10"/>
    <p:sldId id="1559" r:id="rId11"/>
    <p:sldId id="1560" r:id="rId12"/>
    <p:sldId id="1573" r:id="rId13"/>
    <p:sldId id="1563" r:id="rId14"/>
    <p:sldId id="1564" r:id="rId15"/>
    <p:sldId id="1565" r:id="rId16"/>
    <p:sldId id="1567" r:id="rId17"/>
    <p:sldId id="1570" r:id="rId18"/>
    <p:sldId id="1571" r:id="rId19"/>
    <p:sldId id="1572" r:id="rId20"/>
    <p:sldId id="1569" r:id="rId21"/>
    <p:sldId id="1574" r:id="rId22"/>
    <p:sldId id="1576" r:id="rId23"/>
    <p:sldId id="1575" r:id="rId24"/>
    <p:sldId id="1577" r:id="rId25"/>
    <p:sldId id="1579" r:id="rId26"/>
    <p:sldId id="1580" r:id="rId27"/>
    <p:sldId id="1551" r:id="rId28"/>
    <p:sldId id="1591" r:id="rId29"/>
    <p:sldId id="1581" r:id="rId30"/>
    <p:sldId id="1583" r:id="rId31"/>
    <p:sldId id="1586" r:id="rId32"/>
    <p:sldId id="1587" r:id="rId33"/>
    <p:sldId id="1588" r:id="rId34"/>
    <p:sldId id="1582" r:id="rId35"/>
    <p:sldId id="1584" r:id="rId36"/>
    <p:sldId id="1585" r:id="rId37"/>
    <p:sldId id="1553" r:id="rId38"/>
    <p:sldId id="1589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cera" id="{0D75AA8E-009A-4DC5-9498-61F817403DF3}">
          <p14:sldIdLst>
            <p14:sldId id="1054"/>
            <p14:sldId id="1558"/>
            <p14:sldId id="1562"/>
            <p14:sldId id="1555"/>
            <p14:sldId id="1549"/>
            <p14:sldId id="1590"/>
            <p14:sldId id="1559"/>
            <p14:sldId id="1560"/>
            <p14:sldId id="1573"/>
            <p14:sldId id="1563"/>
            <p14:sldId id="1564"/>
            <p14:sldId id="1565"/>
            <p14:sldId id="1567"/>
            <p14:sldId id="1570"/>
            <p14:sldId id="1571"/>
            <p14:sldId id="1572"/>
            <p14:sldId id="1569"/>
            <p14:sldId id="1574"/>
            <p14:sldId id="1576"/>
            <p14:sldId id="1575"/>
            <p14:sldId id="1577"/>
            <p14:sldId id="1579"/>
            <p14:sldId id="1580"/>
            <p14:sldId id="1551"/>
            <p14:sldId id="1591"/>
            <p14:sldId id="1581"/>
            <p14:sldId id="1583"/>
            <p14:sldId id="1586"/>
            <p14:sldId id="1587"/>
            <p14:sldId id="1588"/>
            <p14:sldId id="1582"/>
            <p14:sldId id="1584"/>
            <p14:sldId id="1585"/>
            <p14:sldId id="1553"/>
            <p14:sldId id="15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asado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1637"/>
    <a:srgbClr val="B10C38"/>
    <a:srgbClr val="9C0003"/>
    <a:srgbClr val="009748"/>
    <a:srgbClr val="141618"/>
    <a:srgbClr val="05A6EF"/>
    <a:srgbClr val="000000"/>
    <a:srgbClr val="C59702"/>
    <a:srgbClr val="57257F"/>
    <a:srgbClr val="D88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60FE4-78CE-AB4D-938F-0890474937C1}" v="183" dt="2022-05-02T20:32:3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8" autoAdjust="0"/>
    <p:restoredTop sz="95840" autoAdjust="0"/>
  </p:normalViewPr>
  <p:slideViewPr>
    <p:cSldViewPr snapToGrid="0">
      <p:cViewPr varScale="1">
        <p:scale>
          <a:sx n="95" d="100"/>
          <a:sy n="95" d="100"/>
        </p:scale>
        <p:origin x="184" y="128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2"/>
        <p:guide pos="21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3B6969A9-3821-4A4C-8478-0299BF82BA2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2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4238"/>
            <a:ext cx="5426075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87AC20F3-E81B-4868-8224-25137E267DC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9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diapositiva principal incluye: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Nombre de la asignatura en la barra inferior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Título del módulo (de</a:t>
            </a:r>
            <a:r>
              <a:rPr lang="es-ES" baseline="0" dirty="0"/>
              <a:t> entre los que componen la asignatura)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Título de la</a:t>
            </a:r>
            <a:r>
              <a:rPr lang="es-ES" baseline="0" dirty="0"/>
              <a:t> unidad (de entre las que componen el módulo)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aseline="0" dirty="0"/>
              <a:t>Nombre del profesor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451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496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925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43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515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36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546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372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131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86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11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383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005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828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473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541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920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007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9353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534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958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54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674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956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270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848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217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41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32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48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19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033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02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C20F3-E81B-4868-8224-25137E267DC5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57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l="7077" t="35215"/>
          <a:stretch/>
        </p:blipFill>
        <p:spPr>
          <a:xfrm>
            <a:off x="0" y="4435214"/>
            <a:ext cx="2140744" cy="2245008"/>
          </a:xfrm>
          <a:prstGeom prst="rect">
            <a:avLst/>
          </a:prstGeom>
        </p:spPr>
      </p:pic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2" y="2118361"/>
            <a:ext cx="53503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44048" y="4364863"/>
            <a:ext cx="5808836" cy="1998921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Título de la unidad </a:t>
            </a:r>
            <a:br>
              <a:rPr lang="es-ES"/>
            </a:br>
            <a:r>
              <a:rPr lang="es-ES"/>
              <a:t>contenida en el PPT</a:t>
            </a:r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44048" y="1994053"/>
            <a:ext cx="5808836" cy="1937635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6678000"/>
            <a:ext cx="9143996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2" y="2450247"/>
            <a:ext cx="1102761" cy="110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2" y="1164108"/>
            <a:ext cx="1102761" cy="110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6" y="3736386"/>
            <a:ext cx="1087812" cy="5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3" y="6677999"/>
            <a:ext cx="5614583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>
                <a:solidFill>
                  <a:schemeClr val="bg1"/>
                </a:solidFill>
              </a:rPr>
              <a:t>Planificación y Gestión de Infraestructuras TIC</a:t>
            </a: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3DA8D9"/>
              </a:clrFrom>
              <a:clrTo>
                <a:srgbClr val="3DA8D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904" y1="23246" x2="4904" y2="23246"/>
                        <a14:foregroundMark x1="95574" y1="25000" x2="95574" y2="25000"/>
                        <a14:foregroundMark x1="69856" y1="23684" x2="27871" y2="21491"/>
                        <a14:foregroundMark x1="4426" y1="7895" x2="23086" y2="52193"/>
                        <a14:foregroundMark x1="3828" y1="56579" x2="96411" y2="54386"/>
                        <a14:foregroundMark x1="35766" y1="84649" x2="2632" y2="88158"/>
                        <a14:foregroundMark x1="1914" y1="94298" x2="2632" y2="7895"/>
                        <a14:foregroundMark x1="7297" y1="7895" x2="64354" y2="10088"/>
                        <a14:foregroundMark x1="64115" y1="10088" x2="68062" y2="10088"/>
                        <a14:foregroundMark x1="76555" y1="6140" x2="98684" y2="9211"/>
                        <a14:foregroundMark x1="98684" y1="9211" x2="97608" y2="59649"/>
                        <a14:foregroundMark x1="95933" y1="38158" x2="15909" y2="35965"/>
                        <a14:foregroundMark x1="42943" y1="47807" x2="96531" y2="46930"/>
                        <a14:foregroundMark x1="93421" y1="14474" x2="53947" y2="18860"/>
                        <a14:foregroundMark x1="4067" y1="16667" x2="5263" y2="53509"/>
                        <a14:foregroundMark x1="4426" y1="42544" x2="19378" y2="40351"/>
                        <a14:foregroundMark x1="5383" y1="27193" x2="13756" y2="25877"/>
                        <a14:foregroundMark x1="13517" y1="24123" x2="36124" y2="26316"/>
                        <a14:foregroundMark x1="72967" y1="27632" x2="96411" y2="24561"/>
                        <a14:foregroundMark x1="2512" y1="94298" x2="35407" y2="90351"/>
                        <a14:foregroundMark x1="36603" y1="85965" x2="40311" y2="59211"/>
                        <a14:foregroundMark x1="33732" y1="63596" x2="18541" y2="64035"/>
                        <a14:backgroundMark x1="40431" y1="92105" x2="40431" y2="92105"/>
                        <a14:backgroundMark x1="40431" y1="90351" x2="98206" y2="85526"/>
                        <a14:backgroundMark x1="76555" y1="79825" x2="41627" y2="84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1"/>
            <a:ext cx="3596009" cy="980730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5784219" y="5967740"/>
            <a:ext cx="3239492" cy="71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s-ES" sz="2000" kern="0"/>
              <a:t>Carmen Carrión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100" kern="0"/>
              <a:t>Universidad de Castilla–La Mancha </a:t>
            </a:r>
          </a:p>
        </p:txBody>
      </p:sp>
    </p:spTree>
    <p:extLst>
      <p:ext uri="{BB962C8B-B14F-4D97-AF65-F5344CB8AC3E}">
        <p14:creationId xmlns:p14="http://schemas.microsoft.com/office/powerpoint/2010/main" val="26793915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apositiva de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2" y="2118361"/>
            <a:ext cx="53503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644048" y="4364863"/>
            <a:ext cx="5808836" cy="1998921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Título de la unidad </a:t>
            </a:r>
            <a:br>
              <a:rPr lang="es-ES"/>
            </a:br>
            <a:r>
              <a:rPr lang="es-ES"/>
              <a:t>contenida en el PPT</a:t>
            </a:r>
          </a:p>
        </p:txBody>
      </p:sp>
      <p:pic>
        <p:nvPicPr>
          <p:cNvPr id="22" name="Picture 9" descr="http://www.uclm.es/cidi/descargas/logomarca/jpg/logouclm_1_color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6" y="3"/>
            <a:ext cx="1176660" cy="98072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22 Rectángulo"/>
          <p:cNvSpPr/>
          <p:nvPr userDrawn="1"/>
        </p:nvSpPr>
        <p:spPr>
          <a:xfrm>
            <a:off x="1586237" y="3"/>
            <a:ext cx="3233592" cy="980727"/>
          </a:xfrm>
          <a:prstGeom prst="rect">
            <a:avLst/>
          </a:prstGeom>
        </p:spPr>
        <p:txBody>
          <a:bodyPr wrap="square" lIns="179935" tIns="179935" rIns="179935" bIns="179935" anchor="ctr" anchorCtr="0">
            <a:noAutofit/>
          </a:bodyPr>
          <a:lstStyle/>
          <a:p>
            <a:pPr algn="l"/>
            <a:r>
              <a:rPr lang="es-ES" sz="1400" b="1"/>
              <a:t>Máster</a:t>
            </a:r>
            <a:r>
              <a:rPr lang="es-ES" sz="1400" b="1" baseline="0"/>
              <a:t> Universitario en</a:t>
            </a:r>
            <a:endParaRPr lang="es-ES" sz="1400" b="1"/>
          </a:p>
          <a:p>
            <a:pPr algn="l"/>
            <a:r>
              <a:rPr lang="es-ES" sz="1800" b="1"/>
              <a:t>Ingeniero</a:t>
            </a:r>
            <a:r>
              <a:rPr lang="es-ES" sz="1800" b="1" baseline="0"/>
              <a:t> en Informática</a:t>
            </a:r>
            <a:endParaRPr lang="es-ES" sz="800"/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644048" y="1994053"/>
            <a:ext cx="5808836" cy="1937635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6678000"/>
            <a:ext cx="9143996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 descr="C:\Users\rcasado\Documents\UCLM\Docencia\Curso 11-12\ESIE\secretaria\colaboradores\logotipos\logo esi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6" y="3522262"/>
            <a:ext cx="1314040" cy="13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rcasado\Documents\UCLM\Docencia\Curso 11-12\ESIE\secretaria\colaboradores\logotipos\logo ds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6" y="1594476"/>
            <a:ext cx="1314040" cy="13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rcasado\Documents\UCLM\Docencia\Curso 11-12\ESIE\secretaria\colaboradores\logotipos\Logo_I3A_cmyk copi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63" y="5450048"/>
            <a:ext cx="1296227" cy="61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3" y="6677999"/>
            <a:ext cx="5614583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>
                <a:solidFill>
                  <a:schemeClr val="bg1"/>
                </a:solidFill>
              </a:rPr>
              <a:t>Integración de Tecnologías para </a:t>
            </a:r>
            <a:r>
              <a:rPr lang="es-ES" sz="1100" b="1" baseline="0">
                <a:solidFill>
                  <a:schemeClr val="bg1"/>
                </a:solidFill>
              </a:rPr>
              <a:t>Sistemas Ubicuos y Empotrados</a:t>
            </a:r>
            <a:endParaRPr lang="es-ES" sz="1100" b="1">
              <a:solidFill>
                <a:schemeClr val="bg1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 userDrawn="1"/>
        </p:nvSpPr>
        <p:spPr bwMode="auto">
          <a:xfrm>
            <a:off x="5784219" y="5967740"/>
            <a:ext cx="323949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s-ES" sz="2400" kern="0"/>
              <a:t>Carmen Carrión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200" kern="0"/>
              <a:t>Universidad de Castilla–La Mancha </a:t>
            </a:r>
          </a:p>
        </p:txBody>
      </p:sp>
    </p:spTree>
    <p:extLst>
      <p:ext uri="{BB962C8B-B14F-4D97-AF65-F5344CB8AC3E}">
        <p14:creationId xmlns:p14="http://schemas.microsoft.com/office/powerpoint/2010/main" val="11348683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457200" y="1158763"/>
            <a:ext cx="8229600" cy="516492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1696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198" y="0"/>
            <a:ext cx="8229600" cy="754655"/>
          </a:xfrm>
        </p:spPr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/>
              <a:t>Título de sección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457200" y="1388125"/>
            <a:ext cx="8229600" cy="493555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600075"/>
            <a:ext cx="8229602" cy="571500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s-ES"/>
              <a:t>Título de sub-sección</a:t>
            </a:r>
          </a:p>
        </p:txBody>
      </p:sp>
    </p:spTree>
    <p:extLst>
      <p:ext uri="{BB962C8B-B14F-4D97-AF65-F5344CB8AC3E}">
        <p14:creationId xmlns:p14="http://schemas.microsoft.com/office/powerpoint/2010/main" val="286375510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388125"/>
            <a:ext cx="4038600" cy="493555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88125"/>
            <a:ext cx="4038600" cy="493555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5599702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124302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75801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EE310-FCFC-495F-A12C-061E726D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9C50C2-E097-49B8-AD77-5A871D4AE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7396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6497998"/>
            <a:ext cx="9143996" cy="36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198" y="0"/>
            <a:ext cx="8229600" cy="11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Título de sección</a:t>
            </a:r>
          </a:p>
        </p:txBody>
      </p:sp>
      <p:sp>
        <p:nvSpPr>
          <p:cNvPr id="614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58763"/>
            <a:ext cx="8229600" cy="51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Primer nivel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6" name="15 Rectángulo"/>
          <p:cNvSpPr/>
          <p:nvPr userDrawn="1"/>
        </p:nvSpPr>
        <p:spPr>
          <a:xfrm>
            <a:off x="1158239" y="6497999"/>
            <a:ext cx="5914589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>
              <a:tabLst>
                <a:tab pos="630238" algn="l"/>
              </a:tabLst>
            </a:pPr>
            <a:r>
              <a:rPr lang="es-ES_tradnl" sz="1050">
                <a:solidFill>
                  <a:schemeClr val="bg1"/>
                </a:solidFill>
              </a:rPr>
              <a:t>Tema 3:</a:t>
            </a:r>
            <a:r>
              <a:rPr lang="es-ES_tradnl" sz="1050" baseline="0">
                <a:solidFill>
                  <a:schemeClr val="bg1"/>
                </a:solidFill>
              </a:rPr>
              <a:t> </a:t>
            </a:r>
            <a:r>
              <a:rPr lang="es-ES" sz="1100" b="1">
                <a:solidFill>
                  <a:schemeClr val="bg1"/>
                </a:solidFill>
              </a:rPr>
              <a:t>Gestión y Planificación de Recursos </a:t>
            </a:r>
            <a:r>
              <a:rPr lang="es-ES" sz="1100" b="1" err="1">
                <a:solidFill>
                  <a:schemeClr val="bg1"/>
                </a:solidFill>
              </a:rPr>
              <a:t>Virtualizados</a:t>
            </a:r>
            <a:endParaRPr lang="es-ES" sz="1100" b="1" baseline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7971726" y="6497999"/>
            <a:ext cx="1095154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r"/>
            <a:fld id="{586477BF-EBF1-4AE8-900D-7B90759074B2}" type="slidenum">
              <a:rPr lang="es-ES" sz="2000" b="1" baseline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r"/>
              <a:t>‹#›</a:t>
            </a:fld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-23953" y="6497999"/>
            <a:ext cx="890228" cy="360002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l"/>
            <a:r>
              <a:rPr lang="es-ES" sz="2000" b="1" baseline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PyGiTIC</a:t>
            </a:r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0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60" r:id="rId8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33413" indent="-2698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892175" indent="-26352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171575" indent="-1905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431925" indent="-1762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10000"/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ramonmartinez/solid-examples-typescrip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typescriptlang.org/pla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F4Uwx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it.ly/3s5fS8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C548CDE-E979-F246-BF22-3CAD11FE5C5F}"/>
              </a:ext>
            </a:extLst>
          </p:cNvPr>
          <p:cNvSpPr/>
          <p:nvPr/>
        </p:nvSpPr>
        <p:spPr bwMode="auto">
          <a:xfrm>
            <a:off x="-8710" y="6601096"/>
            <a:ext cx="9152709" cy="256903"/>
          </a:xfrm>
          <a:prstGeom prst="rect">
            <a:avLst/>
          </a:prstGeom>
          <a:solidFill>
            <a:srgbClr val="B31637"/>
          </a:solidFill>
          <a:ln w="9525" cap="flat" cmpd="sng" algn="ctr">
            <a:solidFill>
              <a:srgbClr val="B316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59C2C50-ABB7-5947-8556-B75CDC711165}"/>
              </a:ext>
            </a:extLst>
          </p:cNvPr>
          <p:cNvSpPr/>
          <p:nvPr/>
        </p:nvSpPr>
        <p:spPr bwMode="auto">
          <a:xfrm>
            <a:off x="6885710" y="6026727"/>
            <a:ext cx="2119746" cy="4631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688D80-DC7B-314B-80F9-CA73F6C6259F}"/>
              </a:ext>
            </a:extLst>
          </p:cNvPr>
          <p:cNvSpPr txBox="1"/>
          <p:nvPr/>
        </p:nvSpPr>
        <p:spPr>
          <a:xfrm>
            <a:off x="4842137" y="5782022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2000" i="1" dirty="0"/>
              <a:t>José Ramón Martínez </a:t>
            </a:r>
            <a:r>
              <a:rPr lang="es-ES" sz="2000" i="1" dirty="0" err="1"/>
              <a:t>Riveiro</a:t>
            </a:r>
            <a:endParaRPr lang="es-ES" sz="2000" i="1" dirty="0"/>
          </a:p>
          <a:p>
            <a:pPr algn="l"/>
            <a:r>
              <a:rPr lang="es-ES" sz="2000" i="1" dirty="0" err="1">
                <a:solidFill>
                  <a:schemeClr val="bg1">
                    <a:lumMod val="50000"/>
                  </a:schemeClr>
                </a:solidFill>
              </a:rPr>
              <a:t>JoseRamon.Martinez@alu.uclm.es</a:t>
            </a:r>
            <a:endParaRPr lang="es-E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0" name="Picture 6" descr="ESII (@esiiab) | Twitter">
            <a:extLst>
              <a:ext uri="{FF2B5EF4-FFF2-40B4-BE49-F238E27FC236}">
                <a16:creationId xmlns:a16="http://schemas.microsoft.com/office/drawing/2014/main" id="{6CA4F8D8-5C51-9242-A7EA-26036078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0" y="0"/>
            <a:ext cx="1446349" cy="14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CLM Logo - LOGOS de MARCAS">
            <a:extLst>
              <a:ext uri="{FF2B5EF4-FFF2-40B4-BE49-F238E27FC236}">
                <a16:creationId xmlns:a16="http://schemas.microsoft.com/office/drawing/2014/main" id="{B429896F-AE68-4D4F-AFE3-A4B78B787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08"/>
          <a:stretch/>
        </p:blipFill>
        <p:spPr bwMode="auto">
          <a:xfrm>
            <a:off x="7116962" y="-425926"/>
            <a:ext cx="1973288" cy="20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9B4E2FA-9695-C346-93AD-76215B0E1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6"/>
          <a:stretch/>
        </p:blipFill>
        <p:spPr>
          <a:xfrm>
            <a:off x="2419312" y="1715880"/>
            <a:ext cx="4294436" cy="407257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731150" y="3102621"/>
            <a:ext cx="3670760" cy="646330"/>
          </a:xfrm>
        </p:spPr>
        <p:txBody>
          <a:bodyPr/>
          <a:lstStyle/>
          <a:p>
            <a:r>
              <a:rPr lang="es-ES" dirty="0"/>
              <a:t>Principios SOLID</a:t>
            </a:r>
            <a:br>
              <a:rPr lang="es-ES" dirty="0"/>
            </a:b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EC987-2425-374A-ACA2-049262012D0C}"/>
              </a:ext>
            </a:extLst>
          </p:cNvPr>
          <p:cNvSpPr txBox="1"/>
          <p:nvPr/>
        </p:nvSpPr>
        <p:spPr>
          <a:xfrm>
            <a:off x="138544" y="6120576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03/05/22</a:t>
            </a:r>
          </a:p>
        </p:txBody>
      </p:sp>
    </p:spTree>
    <p:extLst>
      <p:ext uri="{BB962C8B-B14F-4D97-AF65-F5344CB8AC3E}">
        <p14:creationId xmlns:p14="http://schemas.microsoft.com/office/powerpoint/2010/main" val="3352599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96296E-6 L 0.00017 -0.31412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D28860F-F226-EA42-B9FD-AA42E0F4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8229600" cy="75465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85FA90A-5096-2742-AB9A-52A3740BD485}"/>
              </a:ext>
            </a:extLst>
          </p:cNvPr>
          <p:cNvSpPr txBox="1">
            <a:spLocks/>
          </p:cNvSpPr>
          <p:nvPr/>
        </p:nvSpPr>
        <p:spPr bwMode="auto">
          <a:xfrm>
            <a:off x="2869717" y="2192543"/>
            <a:ext cx="4001346" cy="16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1. Introducción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2. Bases del código limpio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3. Principios SOLID</a:t>
            </a:r>
          </a:p>
        </p:txBody>
      </p:sp>
    </p:spTree>
    <p:extLst>
      <p:ext uri="{BB962C8B-B14F-4D97-AF65-F5344CB8AC3E}">
        <p14:creationId xmlns:p14="http://schemas.microsoft.com/office/powerpoint/2010/main" val="27270898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C648DDC1-637A-8746-9DA1-AF85AE58B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4" y="1556357"/>
            <a:ext cx="6310855" cy="4295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35201-5D5C-0343-9F2A-94E38639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369" y="733528"/>
            <a:ext cx="8229600" cy="754655"/>
          </a:xfrm>
        </p:spPr>
        <p:txBody>
          <a:bodyPr/>
          <a:lstStyle/>
          <a:p>
            <a:r>
              <a:rPr lang="en-ES" sz="2800" dirty="0"/>
              <a:t>Nombrado de Variables</a:t>
            </a:r>
          </a:p>
        </p:txBody>
      </p:sp>
    </p:spTree>
    <p:extLst>
      <p:ext uri="{BB962C8B-B14F-4D97-AF65-F5344CB8AC3E}">
        <p14:creationId xmlns:p14="http://schemas.microsoft.com/office/powerpoint/2010/main" val="345075122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559093D9-6431-604C-BE8F-63E561CAA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60"/>
          <a:stretch/>
        </p:blipFill>
        <p:spPr>
          <a:xfrm>
            <a:off x="428877" y="521819"/>
            <a:ext cx="8601834" cy="2102645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FD1A2085-29A8-4148-86FB-BF0BF5A73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70" b="-2590"/>
          <a:stretch/>
        </p:blipFill>
        <p:spPr>
          <a:xfrm>
            <a:off x="428877" y="2624464"/>
            <a:ext cx="8601834" cy="135136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FC5A8B-4F85-0F45-86B4-6901263CB482}"/>
              </a:ext>
            </a:extLst>
          </p:cNvPr>
          <p:cNvCxnSpPr>
            <a:cxnSpLocks/>
          </p:cNvCxnSpPr>
          <p:nvPr/>
        </p:nvCxnSpPr>
        <p:spPr bwMode="auto">
          <a:xfrm>
            <a:off x="1436914" y="2360023"/>
            <a:ext cx="601762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36223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05EC12B-4217-DF46-A78F-C83BF7215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7" y="521819"/>
            <a:ext cx="8601834" cy="555666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3B2B41D7-EF02-AD47-B057-6A2153441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70" b="-2590"/>
          <a:stretch/>
        </p:blipFill>
        <p:spPr>
          <a:xfrm>
            <a:off x="428877" y="2624464"/>
            <a:ext cx="8601834" cy="135136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D5DA1B-672A-7C45-AF45-E7CADD761BD1}"/>
              </a:ext>
            </a:extLst>
          </p:cNvPr>
          <p:cNvCxnSpPr>
            <a:cxnSpLocks/>
          </p:cNvCxnSpPr>
          <p:nvPr/>
        </p:nvCxnSpPr>
        <p:spPr bwMode="auto">
          <a:xfrm>
            <a:off x="1436914" y="2360023"/>
            <a:ext cx="601762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551719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F96EA-6313-3B4C-A15F-0D6020F826F7}"/>
              </a:ext>
            </a:extLst>
          </p:cNvPr>
          <p:cNvSpPr/>
          <p:nvPr/>
        </p:nvSpPr>
        <p:spPr>
          <a:xfrm>
            <a:off x="939164" y="5144163"/>
            <a:ext cx="2637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contiene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theList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E62452-D9E4-634B-9083-1CEC94990B68}"/>
              </a:ext>
            </a:extLst>
          </p:cNvPr>
          <p:cNvSpPr/>
          <p:nvPr/>
        </p:nvSpPr>
        <p:spPr>
          <a:xfrm>
            <a:off x="4176101" y="5209026"/>
            <a:ext cx="4167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importancia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tiene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valor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4?</a:t>
            </a:r>
            <a:endParaRPr lang="en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B458B-1C39-2C4E-A94E-965E70ACA806}"/>
              </a:ext>
            </a:extLst>
          </p:cNvPr>
          <p:cNvSpPr/>
          <p:nvPr/>
        </p:nvSpPr>
        <p:spPr>
          <a:xfrm>
            <a:off x="2164593" y="5839170"/>
            <a:ext cx="4023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¿Para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lista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devuelta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9F6B19-14C7-C648-A961-1E15E12F0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05" y="418011"/>
            <a:ext cx="9332610" cy="49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3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89CCE76-0CD1-4142-AF74-FE78ADF56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155" y="869389"/>
            <a:ext cx="10138310" cy="51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598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8A059E-38E0-5D49-AB99-09C384A2B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846" y="891763"/>
            <a:ext cx="10049691" cy="507447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C59838-BFAA-B540-A9A9-D15E9F5CE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7" t="17843" r="8161" b="24589"/>
          <a:stretch/>
        </p:blipFill>
        <p:spPr>
          <a:xfrm rot="5400000">
            <a:off x="2091358" y="3180920"/>
            <a:ext cx="367014" cy="1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344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54668B-A1FE-C847-979A-2C333E953A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7187" y="1458780"/>
            <a:ext cx="8121832" cy="19702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s-ES" sz="2400" dirty="0"/>
              <a:t>Nombres que revelen intención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Nombres que se puedan pronunciar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Nombres que se puedan buscar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Evitar codificaciones</a:t>
            </a:r>
          </a:p>
          <a:p>
            <a:pPr>
              <a:spcBef>
                <a:spcPts val="1200"/>
              </a:spcBef>
            </a:pPr>
            <a:r>
              <a:rPr lang="es-ES" sz="2400" i="1" dirty="0"/>
              <a:t>En inglés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BB294-B8B4-B943-B546-6A4EFEF04EB1}"/>
              </a:ext>
            </a:extLst>
          </p:cNvPr>
          <p:cNvSpPr txBox="1"/>
          <p:nvPr/>
        </p:nvSpPr>
        <p:spPr>
          <a:xfrm>
            <a:off x="754097" y="58292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dirty="0"/>
              <a:t>Reglas sobre el nombrado</a:t>
            </a:r>
            <a:endParaRPr lang="en-ES" sz="2400" dirty="0"/>
          </a:p>
        </p:txBody>
      </p:sp>
      <p:sp>
        <p:nvSpPr>
          <p:cNvPr id="11" name="Rectángulo 5">
            <a:extLst>
              <a:ext uri="{FF2B5EF4-FFF2-40B4-BE49-F238E27FC236}">
                <a16:creationId xmlns:a16="http://schemas.microsoft.com/office/drawing/2014/main" id="{ECE17A48-9B31-7F4B-A65E-6DB37B5A7498}"/>
              </a:ext>
            </a:extLst>
          </p:cNvPr>
          <p:cNvSpPr/>
          <p:nvPr/>
        </p:nvSpPr>
        <p:spPr bwMode="auto">
          <a:xfrm>
            <a:off x="0" y="6523980"/>
            <a:ext cx="6096000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ángulo 5">
            <a:extLst>
              <a:ext uri="{FF2B5EF4-FFF2-40B4-BE49-F238E27FC236}">
                <a16:creationId xmlns:a16="http://schemas.microsoft.com/office/drawing/2014/main" id="{024D12A1-A59A-CF4B-900F-E830C7D59D1D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BF9A1F6-5BF5-2E46-B122-3B659057A523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18439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dirty="0">
                <a:solidFill>
                  <a:schemeClr val="bg1"/>
                </a:solidFill>
              </a:rPr>
              <a:t>Comentarios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35201-5D5C-0343-9F2A-94E38639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783" y="982127"/>
            <a:ext cx="2254433" cy="754655"/>
          </a:xfrm>
        </p:spPr>
        <p:txBody>
          <a:bodyPr/>
          <a:lstStyle/>
          <a:p>
            <a:r>
              <a:rPr lang="en-ES" sz="2800" dirty="0"/>
              <a:t>Comentarios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E8247E0-02FF-E046-883F-2FD79668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38" y="1736782"/>
            <a:ext cx="6731724" cy="41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91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dirty="0">
                <a:solidFill>
                  <a:schemeClr val="bg1"/>
                </a:solidFill>
              </a:rPr>
              <a:t>Comentarios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F879A-8523-4B46-B6EF-9DE327D511EF}"/>
              </a:ext>
            </a:extLst>
          </p:cNvPr>
          <p:cNvSpPr txBox="1"/>
          <p:nvPr/>
        </p:nvSpPr>
        <p:spPr>
          <a:xfrm>
            <a:off x="488702" y="2867532"/>
            <a:ext cx="816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¡NO HAY QUE ESCRIBIR COMENTARIOS!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1FF57-458B-374A-AA9B-611AA9BF31F0}"/>
              </a:ext>
            </a:extLst>
          </p:cNvPr>
          <p:cNvSpPr txBox="1"/>
          <p:nvPr/>
        </p:nvSpPr>
        <p:spPr>
          <a:xfrm>
            <a:off x="488702" y="2867532"/>
            <a:ext cx="82491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ES" sz="3200" b="1" dirty="0"/>
              <a:t>¡NO HAY QUE ESCRIBIR COMENTARIOS!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3965C-6AE1-3F49-ADB4-435DF035875D}"/>
              </a:ext>
            </a:extLst>
          </p:cNvPr>
          <p:cNvSpPr txBox="1"/>
          <p:nvPr/>
        </p:nvSpPr>
        <p:spPr>
          <a:xfrm>
            <a:off x="488702" y="2866174"/>
            <a:ext cx="82491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rgbClr val="FF0000"/>
                </a:solidFill>
              </a:rPr>
              <a:t>¡NO HAY QUE ESCRIBIR COMENTARIOS!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EA542-1D76-864F-9B7F-BA79511D3A0E}"/>
              </a:ext>
            </a:extLst>
          </p:cNvPr>
          <p:cNvSpPr txBox="1"/>
          <p:nvPr/>
        </p:nvSpPr>
        <p:spPr>
          <a:xfrm>
            <a:off x="488702" y="2866174"/>
            <a:ext cx="82491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¡NO HAY QUE ESCRIBIR COMENTARIOS!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E4D8C-58F0-F44B-BC43-62EB5683094B}"/>
              </a:ext>
            </a:extLst>
          </p:cNvPr>
          <p:cNvSpPr txBox="1"/>
          <p:nvPr/>
        </p:nvSpPr>
        <p:spPr>
          <a:xfrm>
            <a:off x="488702" y="2866174"/>
            <a:ext cx="824911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ES" sz="32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¡NO HAY QUE ESCRIBIR COMENTARIOS!</a:t>
            </a:r>
          </a:p>
        </p:txBody>
      </p:sp>
    </p:spTree>
    <p:extLst>
      <p:ext uri="{BB962C8B-B14F-4D97-AF65-F5344CB8AC3E}">
        <p14:creationId xmlns:p14="http://schemas.microsoft.com/office/powerpoint/2010/main" val="3161465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D28860F-F226-EA42-B9FD-AA42E0F4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8229600" cy="75465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85FA90A-5096-2742-AB9A-52A3740BD485}"/>
              </a:ext>
            </a:extLst>
          </p:cNvPr>
          <p:cNvSpPr txBox="1">
            <a:spLocks/>
          </p:cNvSpPr>
          <p:nvPr/>
        </p:nvSpPr>
        <p:spPr bwMode="auto">
          <a:xfrm>
            <a:off x="2869717" y="2192543"/>
            <a:ext cx="4062306" cy="16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1. Introducción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2. Bases del código limpio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3. Principios SOLID</a:t>
            </a:r>
          </a:p>
        </p:txBody>
      </p:sp>
    </p:spTree>
    <p:extLst>
      <p:ext uri="{BB962C8B-B14F-4D97-AF65-F5344CB8AC3E}">
        <p14:creationId xmlns:p14="http://schemas.microsoft.com/office/powerpoint/2010/main" val="107877854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dirty="0">
                <a:solidFill>
                  <a:schemeClr val="bg1"/>
                </a:solidFill>
              </a:rPr>
              <a:t>Comentarios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516614-6293-124C-80F0-FD6809ECF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45" y="3328682"/>
            <a:ext cx="9946888" cy="251742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C7ACFB3-B6AA-164B-9193-D8BA753A6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852" y="921475"/>
            <a:ext cx="9950295" cy="27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83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54668B-A1FE-C847-979A-2C333E953A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7187" y="1213252"/>
            <a:ext cx="8121832" cy="19702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s-ES" sz="2400" dirty="0"/>
              <a:t>Tardas más en leer el mismo código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Ocupan espacio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Pueden llevar a confusiones</a:t>
            </a:r>
          </a:p>
          <a:p>
            <a:pPr>
              <a:spcBef>
                <a:spcPts val="1200"/>
              </a:spcBef>
            </a:pPr>
            <a:r>
              <a:rPr lang="es-ES" sz="2400" dirty="0"/>
              <a:t>Hace falta mantenerlos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BB294-B8B4-B943-B546-6A4EFEF04EB1}"/>
              </a:ext>
            </a:extLst>
          </p:cNvPr>
          <p:cNvSpPr txBox="1"/>
          <p:nvPr/>
        </p:nvSpPr>
        <p:spPr>
          <a:xfrm>
            <a:off x="637187" y="60478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dirty="0"/>
              <a:t>Motivos para no escribir comentarios:</a:t>
            </a:r>
            <a:endParaRPr lang="en-ES" sz="2400" dirty="0"/>
          </a:p>
        </p:txBody>
      </p:sp>
      <p:sp>
        <p:nvSpPr>
          <p:cNvPr id="11" name="Rectángulo 5">
            <a:extLst>
              <a:ext uri="{FF2B5EF4-FFF2-40B4-BE49-F238E27FC236}">
                <a16:creationId xmlns:a16="http://schemas.microsoft.com/office/drawing/2014/main" id="{ECE17A48-9B31-7F4B-A65E-6DB37B5A7498}"/>
              </a:ext>
            </a:extLst>
          </p:cNvPr>
          <p:cNvSpPr/>
          <p:nvPr/>
        </p:nvSpPr>
        <p:spPr bwMode="auto">
          <a:xfrm>
            <a:off x="0" y="6523980"/>
            <a:ext cx="6096000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ángulo 5">
            <a:extLst>
              <a:ext uri="{FF2B5EF4-FFF2-40B4-BE49-F238E27FC236}">
                <a16:creationId xmlns:a16="http://schemas.microsoft.com/office/drawing/2014/main" id="{024D12A1-A59A-CF4B-900F-E830C7D59D1D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BF9A1F6-5BF5-2E46-B122-3B659057A523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Nombrado de variables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524F9-EF62-0241-A94D-29483E3EC490}"/>
              </a:ext>
            </a:extLst>
          </p:cNvPr>
          <p:cNvSpPr txBox="1"/>
          <p:nvPr/>
        </p:nvSpPr>
        <p:spPr>
          <a:xfrm>
            <a:off x="637187" y="3879230"/>
            <a:ext cx="7393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dirty="0"/>
              <a:t>Excepciones:</a:t>
            </a:r>
          </a:p>
          <a:p>
            <a:pPr algn="just"/>
            <a:endParaRPr lang="en-ES" sz="24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F70390E-42C9-3B46-ADC3-0230897F06B8}"/>
              </a:ext>
            </a:extLst>
          </p:cNvPr>
          <p:cNvSpPr txBox="1">
            <a:spLocks/>
          </p:cNvSpPr>
          <p:nvPr/>
        </p:nvSpPr>
        <p:spPr bwMode="auto">
          <a:xfrm>
            <a:off x="637187" y="4406955"/>
            <a:ext cx="8121832" cy="197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200"/>
              </a:spcBef>
            </a:pPr>
            <a:r>
              <a:rPr lang="es-ES" sz="2400" kern="0" dirty="0"/>
              <a:t>Marcar algo por hacer (TODO)</a:t>
            </a:r>
          </a:p>
          <a:p>
            <a:pPr>
              <a:spcBef>
                <a:spcPts val="1200"/>
              </a:spcBef>
            </a:pPr>
            <a:r>
              <a:rPr lang="es-ES" sz="2400" kern="0" dirty="0"/>
              <a:t>Explicar motivo de una decisión</a:t>
            </a:r>
          </a:p>
        </p:txBody>
      </p:sp>
    </p:spTree>
    <p:extLst>
      <p:ext uri="{BB962C8B-B14F-4D97-AF65-F5344CB8AC3E}">
        <p14:creationId xmlns:p14="http://schemas.microsoft.com/office/powerpoint/2010/main" val="40541150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2901408" y="6455806"/>
            <a:ext cx="3341184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s-ES" sz="2400" kern="0" dirty="0">
                <a:solidFill>
                  <a:schemeClr val="bg1"/>
                </a:solidFill>
              </a:rPr>
              <a:t>Comentarios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F879A-8523-4B46-B6EF-9DE327D511EF}"/>
              </a:ext>
            </a:extLst>
          </p:cNvPr>
          <p:cNvSpPr txBox="1"/>
          <p:nvPr/>
        </p:nvSpPr>
        <p:spPr>
          <a:xfrm>
            <a:off x="1474035" y="848521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¿Algo peor que los comentarios?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FCA2A-4FAC-154A-849B-2D1A28175D23}"/>
              </a:ext>
            </a:extLst>
          </p:cNvPr>
          <p:cNvSpPr txBox="1"/>
          <p:nvPr/>
        </p:nvSpPr>
        <p:spPr>
          <a:xfrm>
            <a:off x="2272330" y="1783254"/>
            <a:ext cx="4599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/>
              <a:t>CÓDIGO COMENTADO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DB09AAF-A1E7-F44E-9E2C-962C8926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55" y="3087353"/>
            <a:ext cx="2238614" cy="9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ubversion (software) - Wikipedia, la enciclopedia libre">
            <a:extLst>
              <a:ext uri="{FF2B5EF4-FFF2-40B4-BE49-F238E27FC236}">
                <a16:creationId xmlns:a16="http://schemas.microsoft.com/office/drawing/2014/main" id="{4BC4B754-CCC2-AB42-8A7E-EEE33C5D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18" y="2938631"/>
            <a:ext cx="1461896" cy="12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itHub Logo : significado del logotipo, png, vector">
            <a:extLst>
              <a:ext uri="{FF2B5EF4-FFF2-40B4-BE49-F238E27FC236}">
                <a16:creationId xmlns:a16="http://schemas.microsoft.com/office/drawing/2014/main" id="{DAB458A6-CEC8-6F4E-9710-72C95C67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9" y="4543468"/>
            <a:ext cx="2601927" cy="14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Bitbucket Tecnología | Rootstack">
            <a:extLst>
              <a:ext uri="{FF2B5EF4-FFF2-40B4-BE49-F238E27FC236}">
                <a16:creationId xmlns:a16="http://schemas.microsoft.com/office/drawing/2014/main" id="{D210480E-DC0F-5A41-B8AE-1669080B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38" y="4858388"/>
            <a:ext cx="3032919" cy="10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KDE adopa a GitLab para fomentar el desarrollo de software libre | Desde  Linux">
            <a:extLst>
              <a:ext uri="{FF2B5EF4-FFF2-40B4-BE49-F238E27FC236}">
                <a16:creationId xmlns:a16="http://schemas.microsoft.com/office/drawing/2014/main" id="{0E88870F-D587-3E48-B9A0-1BCDDAF15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r="26253"/>
          <a:stretch/>
        </p:blipFill>
        <p:spPr bwMode="auto">
          <a:xfrm>
            <a:off x="3653861" y="4436175"/>
            <a:ext cx="1590402" cy="16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606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D28860F-F226-EA42-B9FD-AA42E0F4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8229600" cy="75465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85FA90A-5096-2742-AB9A-52A3740BD485}"/>
              </a:ext>
            </a:extLst>
          </p:cNvPr>
          <p:cNvSpPr txBox="1">
            <a:spLocks/>
          </p:cNvSpPr>
          <p:nvPr/>
        </p:nvSpPr>
        <p:spPr bwMode="auto">
          <a:xfrm>
            <a:off x="2869717" y="2192543"/>
            <a:ext cx="4001346" cy="16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1. Introducción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2. Bases del código limpio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3. Principios SOLID</a:t>
            </a:r>
          </a:p>
        </p:txBody>
      </p:sp>
    </p:spTree>
    <p:extLst>
      <p:ext uri="{BB962C8B-B14F-4D97-AF65-F5344CB8AC3E}">
        <p14:creationId xmlns:p14="http://schemas.microsoft.com/office/powerpoint/2010/main" val="159498355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723232" y="673113"/>
            <a:ext cx="7393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i="1" dirty="0"/>
              <a:t>SOLID</a:t>
            </a:r>
            <a:r>
              <a:rPr lang="en-ES" sz="2400" i="1" dirty="0"/>
              <a:t> es el acrónimo de 5 principios de diseño destinados a hacer que el software se más compresible, flexible y mantenible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7178" y="2122851"/>
            <a:ext cx="6228174" cy="3130945"/>
          </a:xfrm>
        </p:spPr>
        <p:txBody>
          <a:bodyPr/>
          <a:lstStyle/>
          <a:p>
            <a:r>
              <a:rPr lang="es-ES" sz="3200" b="1" dirty="0"/>
              <a:t>S</a:t>
            </a:r>
            <a:r>
              <a:rPr lang="es-ES" dirty="0"/>
              <a:t>ingle </a:t>
            </a:r>
            <a:r>
              <a:rPr lang="es-ES" dirty="0" err="1"/>
              <a:t>Responsablity</a:t>
            </a:r>
            <a:endParaRPr lang="es-ES" dirty="0"/>
          </a:p>
          <a:p>
            <a:r>
              <a:rPr lang="es-ES" sz="3200" b="1" dirty="0"/>
              <a:t>O</a:t>
            </a:r>
            <a:r>
              <a:rPr lang="es-ES" dirty="0"/>
              <a:t>pen/</a:t>
            </a:r>
            <a:r>
              <a:rPr lang="es-ES" dirty="0" err="1"/>
              <a:t>closed</a:t>
            </a:r>
            <a:endParaRPr lang="es-ES" dirty="0"/>
          </a:p>
          <a:p>
            <a:r>
              <a:rPr lang="es-ES" sz="3200" b="1" dirty="0" err="1"/>
              <a:t>L</a:t>
            </a:r>
            <a:r>
              <a:rPr lang="es-ES" dirty="0" err="1"/>
              <a:t>iskov</a:t>
            </a:r>
            <a:r>
              <a:rPr lang="es-ES" dirty="0"/>
              <a:t> </a:t>
            </a:r>
            <a:r>
              <a:rPr lang="es-ES" dirty="0" err="1"/>
              <a:t>substitution</a:t>
            </a:r>
            <a:endParaRPr lang="es-ES" dirty="0"/>
          </a:p>
          <a:p>
            <a:r>
              <a:rPr lang="es-ES" sz="3200" b="1" dirty="0"/>
              <a:t>I</a:t>
            </a:r>
            <a:r>
              <a:rPr lang="es-ES" dirty="0"/>
              <a:t>nterface </a:t>
            </a:r>
            <a:r>
              <a:rPr lang="es-ES" dirty="0" err="1"/>
              <a:t>segregation</a:t>
            </a:r>
            <a:endParaRPr lang="es-ES" dirty="0"/>
          </a:p>
          <a:p>
            <a:r>
              <a:rPr lang="es-ES" sz="3200" b="1" dirty="0" err="1"/>
              <a:t>D</a:t>
            </a:r>
            <a:r>
              <a:rPr lang="es-ES" dirty="0" err="1"/>
              <a:t>ependency</a:t>
            </a:r>
            <a:r>
              <a:rPr lang="es-ES" dirty="0"/>
              <a:t> </a:t>
            </a:r>
            <a:r>
              <a:rPr lang="es-ES" dirty="0" err="1"/>
              <a:t>inversion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676805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985FD9D-32AC-C44A-8031-BCCB57A607D8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457200" y="673113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i="1" dirty="0"/>
              <a:t>Para seguir los ejemplos</a:t>
            </a:r>
            <a:endParaRPr lang="en-ES" sz="2400"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80B627-B1E4-2545-B85C-19981D53BF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ES" dirty="0"/>
              <a:t>Recursos: </a:t>
            </a:r>
          </a:p>
          <a:p>
            <a:pPr lvl="1"/>
            <a:r>
              <a:rPr lang="en-ES" dirty="0">
                <a:hlinkClick r:id="rId3"/>
              </a:rPr>
              <a:t>https://github.com/joseramonmartinez/solid-examples-typescript</a:t>
            </a:r>
            <a:endParaRPr lang="en-ES" dirty="0"/>
          </a:p>
          <a:p>
            <a:pPr lvl="1"/>
            <a:endParaRPr lang="en-ES" dirty="0"/>
          </a:p>
          <a:p>
            <a:r>
              <a:rPr lang="en-ES" dirty="0"/>
              <a:t>Online:</a:t>
            </a:r>
          </a:p>
          <a:p>
            <a:pPr lvl="1"/>
            <a:r>
              <a:rPr lang="en-GB" dirty="0">
                <a:hlinkClick r:id="rId4"/>
              </a:rPr>
              <a:t>https://www.typescriptlang.org/play</a:t>
            </a:r>
            <a:endParaRPr lang="en-GB" dirty="0"/>
          </a:p>
          <a:p>
            <a:pPr marL="363538" lvl="1" indent="0">
              <a:buNone/>
            </a:pPr>
            <a:endParaRPr lang="en-ES" dirty="0"/>
          </a:p>
          <a:p>
            <a:r>
              <a:rPr lang="en-ES" dirty="0"/>
              <a:t>Local:</a:t>
            </a:r>
          </a:p>
          <a:p>
            <a:pPr lvl="1"/>
            <a:r>
              <a:rPr lang="en-ES" dirty="0"/>
              <a:t>Instalar node</a:t>
            </a:r>
          </a:p>
          <a:p>
            <a:pPr lvl="1"/>
            <a:r>
              <a:rPr lang="en-GB" dirty="0"/>
              <a:t>n</a:t>
            </a:r>
            <a:r>
              <a:rPr lang="en-ES" dirty="0"/>
              <a:t>pm </a:t>
            </a:r>
            <a:r>
              <a:rPr lang="en-GB" dirty="0"/>
              <a:t>install</a:t>
            </a:r>
            <a:r>
              <a:rPr lang="en-ES" dirty="0"/>
              <a:t> –g ts-node</a:t>
            </a:r>
          </a:p>
          <a:p>
            <a:endParaRPr lang="en-ES" dirty="0"/>
          </a:p>
        </p:txBody>
      </p:sp>
      <p:pic>
        <p:nvPicPr>
          <p:cNvPr id="15366" name="Picture 6" descr="JavaScript - Wikipedia, la enciclopedia libre">
            <a:extLst>
              <a:ext uri="{FF2B5EF4-FFF2-40B4-BE49-F238E27FC236}">
                <a16:creationId xmlns:a16="http://schemas.microsoft.com/office/drawing/2014/main" id="{55D0F138-0E65-294F-B71C-F14A5893F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191" y="4677582"/>
            <a:ext cx="1507305" cy="150730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TypeScript - Wikipedia, la enciclopedia libre">
            <a:extLst>
              <a:ext uri="{FF2B5EF4-FFF2-40B4-BE49-F238E27FC236}">
                <a16:creationId xmlns:a16="http://schemas.microsoft.com/office/drawing/2014/main" id="{A7306523-AFA0-6047-9F3D-D25443F44C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S"/>
          </a:p>
        </p:txBody>
      </p:sp>
      <p:sp>
        <p:nvSpPr>
          <p:cNvPr id="7" name="AutoShape 10" descr="Typescript Logotipo Vector - Descarga Gratis SVG | Worldvectorlogo">
            <a:extLst>
              <a:ext uri="{FF2B5EF4-FFF2-40B4-BE49-F238E27FC236}">
                <a16:creationId xmlns:a16="http://schemas.microsoft.com/office/drawing/2014/main" id="{B3F2199A-74AD-CB44-BD2B-CEF2C57C5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S"/>
          </a:p>
        </p:txBody>
      </p:sp>
      <p:pic>
        <p:nvPicPr>
          <p:cNvPr id="15372" name="Picture 12">
            <a:extLst>
              <a:ext uri="{FF2B5EF4-FFF2-40B4-BE49-F238E27FC236}">
                <a16:creationId xmlns:a16="http://schemas.microsoft.com/office/drawing/2014/main" id="{B7A11CBF-2B08-7446-B2C8-671204C5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438" y="4677583"/>
            <a:ext cx="1507304" cy="150730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2972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i="1" dirty="0"/>
              <a:t>SIGLE RESPONS</a:t>
            </a:r>
            <a:r>
              <a:rPr lang="en-GB" sz="2400" b="1" i="1" dirty="0"/>
              <a:t>I</a:t>
            </a:r>
            <a:r>
              <a:rPr lang="en-ES" sz="2400" b="1" i="1" dirty="0"/>
              <a:t>BILITY PRINCIPLE (SRP)</a:t>
            </a:r>
            <a:endParaRPr lang="en-ES" sz="2400" i="1" dirty="0"/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085" y="1626462"/>
            <a:ext cx="7787851" cy="3130945"/>
          </a:xfrm>
        </p:spPr>
        <p:txBody>
          <a:bodyPr/>
          <a:lstStyle/>
          <a:p>
            <a:r>
              <a:rPr lang="es-ES" dirty="0"/>
              <a:t>Un módulo software debe tener una y solo una razón para cambiar.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3" name="Picture 2" descr="A pair of glasses&#10;&#10;Description automatically generated with low confidence">
            <a:extLst>
              <a:ext uri="{FF2B5EF4-FFF2-40B4-BE49-F238E27FC236}">
                <a16:creationId xmlns:a16="http://schemas.microsoft.com/office/drawing/2014/main" id="{DECFF87B-5CD7-D840-A9D1-2C3D8D953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0" y="2746269"/>
            <a:ext cx="8216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OPEN / CLOSE PRINCIPLE </a:t>
            </a:r>
            <a:r>
              <a:rPr lang="en-ES" sz="2400" b="1" i="1" dirty="0"/>
              <a:t>(OCP)</a:t>
            </a:r>
            <a:endParaRPr lang="en-ES" sz="2400" i="1" dirty="0"/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085" y="1626462"/>
            <a:ext cx="7787851" cy="3130945"/>
          </a:xfrm>
        </p:spPr>
        <p:txBody>
          <a:bodyPr/>
          <a:lstStyle/>
          <a:p>
            <a:r>
              <a:rPr lang="es-ES" dirty="0"/>
              <a:t>Los módulos software deben ser abiertos para su extensión pero cerrados para su modificación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3971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OPEN / CLOSE PRINCIPLE </a:t>
            </a:r>
            <a:r>
              <a:rPr lang="en-ES" sz="2400" b="1" i="1" dirty="0"/>
              <a:t>(OCP)</a:t>
            </a:r>
            <a:endParaRPr lang="en-ES" sz="2400" i="1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9218" name="Picture 2" descr="Ibai (@IbaiLlanos) | Twitter">
            <a:extLst>
              <a:ext uri="{FF2B5EF4-FFF2-40B4-BE49-F238E27FC236}">
                <a16:creationId xmlns:a16="http://schemas.microsoft.com/office/drawing/2014/main" id="{54EC96FC-FB5B-874E-833E-B0952926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5" y="4832147"/>
            <a:ext cx="1523512" cy="15235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KNekro | Wiki YouTube Pedia | Fandom">
            <a:extLst>
              <a:ext uri="{FF2B5EF4-FFF2-40B4-BE49-F238E27FC236}">
                <a16:creationId xmlns:a16="http://schemas.microsoft.com/office/drawing/2014/main" id="{A211DDC0-9A2D-7045-9B84-C1DC674F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79" y="4798628"/>
            <a:ext cx="1523512" cy="15570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lloJuan na Twitterze: „Después de 4 largos meses, por fin estoy en Málaga,  mi casa 🥰 Esta semana puede que esté un poco más desconectao, aunque  mañana Masi y yo seguimos un">
            <a:extLst>
              <a:ext uri="{FF2B5EF4-FFF2-40B4-BE49-F238E27FC236}">
                <a16:creationId xmlns:a16="http://schemas.microsoft.com/office/drawing/2014/main" id="{C5BAB8CA-FC95-7549-8B2D-AABFF311A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4190" r="5312" b="11366"/>
          <a:stretch/>
        </p:blipFill>
        <p:spPr bwMode="auto">
          <a:xfrm>
            <a:off x="2850490" y="4807321"/>
            <a:ext cx="1523512" cy="1573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Oroley - Cafetera Italiana New Vitro de Aluminio, 3 Tazas : Hogar y cocina">
            <a:extLst>
              <a:ext uri="{FF2B5EF4-FFF2-40B4-BE49-F238E27FC236}">
                <a16:creationId xmlns:a16="http://schemas.microsoft.com/office/drawing/2014/main" id="{18C050F1-4E9E-7A46-9C88-BAB17AA0C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"/>
          <a:stretch/>
        </p:blipFill>
        <p:spPr bwMode="auto">
          <a:xfrm>
            <a:off x="1732091" y="1644521"/>
            <a:ext cx="1523511" cy="19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3C04A3B-6526-5E4C-AC56-FECFED5B564F}"/>
              </a:ext>
            </a:extLst>
          </p:cNvPr>
          <p:cNvCxnSpPr>
            <a:cxnSpLocks/>
            <a:stCxn id="9218" idx="0"/>
            <a:endCxn id="10242" idx="2"/>
          </p:cNvCxnSpPr>
          <p:nvPr/>
        </p:nvCxnSpPr>
        <p:spPr bwMode="auto">
          <a:xfrm rot="5400000" flipH="1" flipV="1">
            <a:off x="1374703" y="3713003"/>
            <a:ext cx="1196593" cy="1041696"/>
          </a:xfrm>
          <a:prstGeom prst="bentConnector3">
            <a:avLst>
              <a:gd name="adj1" fmla="val 5727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6E30E16E-D65F-894D-8C13-E9B68EC8C6AC}"/>
              </a:ext>
            </a:extLst>
          </p:cNvPr>
          <p:cNvCxnSpPr>
            <a:cxnSpLocks/>
            <a:stCxn id="9224" idx="0"/>
            <a:endCxn id="10242" idx="2"/>
          </p:cNvCxnSpPr>
          <p:nvPr/>
        </p:nvCxnSpPr>
        <p:spPr bwMode="auto">
          <a:xfrm rot="16200000" flipV="1">
            <a:off x="2467164" y="3662238"/>
            <a:ext cx="1171767" cy="1118399"/>
          </a:xfrm>
          <a:prstGeom prst="bentConnector3">
            <a:avLst>
              <a:gd name="adj1" fmla="val 5668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3CFE621-6618-7044-A6C6-47D1EFC6164A}"/>
              </a:ext>
            </a:extLst>
          </p:cNvPr>
          <p:cNvSpPr/>
          <p:nvPr/>
        </p:nvSpPr>
        <p:spPr bwMode="auto">
          <a:xfrm>
            <a:off x="6156960" y="3280912"/>
            <a:ext cx="2638697" cy="940525"/>
          </a:xfrm>
          <a:prstGeom prst="wedgeRoundRectCallout">
            <a:avLst>
              <a:gd name="adj1" fmla="val -34220"/>
              <a:gd name="adj2" fmla="val 8842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 quiero un expreso, loquete</a:t>
            </a:r>
          </a:p>
        </p:txBody>
      </p:sp>
    </p:spTree>
    <p:extLst>
      <p:ext uri="{BB962C8B-B14F-4D97-AF65-F5344CB8AC3E}">
        <p14:creationId xmlns:p14="http://schemas.microsoft.com/office/powerpoint/2010/main" val="25355730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OPEN / CLOSE PRINCIPLE </a:t>
            </a:r>
            <a:r>
              <a:rPr lang="en-ES" sz="2400" b="1" i="1" dirty="0"/>
              <a:t>(OCP)</a:t>
            </a:r>
            <a:endParaRPr lang="en-ES" sz="2400" i="1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pic>
        <p:nvPicPr>
          <p:cNvPr id="11266" name="Picture 2" descr="Cafetera Dolce Gusto Krups Mini Me Negro - Comprar en Fnac">
            <a:extLst>
              <a:ext uri="{FF2B5EF4-FFF2-40B4-BE49-F238E27FC236}">
                <a16:creationId xmlns:a16="http://schemas.microsoft.com/office/drawing/2014/main" id="{4E1455CB-E57D-5E41-B309-20C018E5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262" y="1147822"/>
            <a:ext cx="1129504" cy="14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ápsulas de Café Espresso Descafeinado - NESCAFÉ® Dolce Gusto®">
            <a:extLst>
              <a:ext uri="{FF2B5EF4-FFF2-40B4-BE49-F238E27FC236}">
                <a16:creationId xmlns:a16="http://schemas.microsoft.com/office/drawing/2014/main" id="{B57AB871-1996-9B44-AB66-ED846E19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19" y="2501333"/>
            <a:ext cx="1557032" cy="15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ápsulas de Café con Leche - NESCAFÉ® Dolce Gusto®">
            <a:extLst>
              <a:ext uri="{FF2B5EF4-FFF2-40B4-BE49-F238E27FC236}">
                <a16:creationId xmlns:a16="http://schemas.microsoft.com/office/drawing/2014/main" id="{F83FD7FA-E598-6F41-91DF-6F97156D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63" y="2501333"/>
            <a:ext cx="1523512" cy="152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bai (@IbaiLlanos) | Twitter">
            <a:extLst>
              <a:ext uri="{FF2B5EF4-FFF2-40B4-BE49-F238E27FC236}">
                <a16:creationId xmlns:a16="http://schemas.microsoft.com/office/drawing/2014/main" id="{EF4E99CC-3917-4F49-8449-5795C243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5" y="4832147"/>
            <a:ext cx="1523512" cy="15235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KNekro | Wiki YouTube Pedia | Fandom">
            <a:extLst>
              <a:ext uri="{FF2B5EF4-FFF2-40B4-BE49-F238E27FC236}">
                <a16:creationId xmlns:a16="http://schemas.microsoft.com/office/drawing/2014/main" id="{57749E17-00D8-8346-A161-ACD11C70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479" y="4798628"/>
            <a:ext cx="1523512" cy="15570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lloJuan na Twitterze: „Después de 4 largos meses, por fin estoy en Málaga,  mi casa 🥰 Esta semana puede que esté un poco más desconectao, aunque  mañana Masi y yo seguimos un">
            <a:extLst>
              <a:ext uri="{FF2B5EF4-FFF2-40B4-BE49-F238E27FC236}">
                <a16:creationId xmlns:a16="http://schemas.microsoft.com/office/drawing/2014/main" id="{A6F8B449-0020-8146-91AA-6EF8E3F93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4190" r="5312" b="11366"/>
          <a:stretch/>
        </p:blipFill>
        <p:spPr bwMode="auto">
          <a:xfrm>
            <a:off x="2850490" y="4807321"/>
            <a:ext cx="1523512" cy="15731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DD0003D-707C-FF47-865F-4180F9D554B3}"/>
              </a:ext>
            </a:extLst>
          </p:cNvPr>
          <p:cNvCxnSpPr>
            <a:cxnSpLocks/>
            <a:stCxn id="17" idx="0"/>
            <a:endCxn id="11270" idx="2"/>
          </p:cNvCxnSpPr>
          <p:nvPr/>
        </p:nvCxnSpPr>
        <p:spPr bwMode="auto">
          <a:xfrm rot="5400000" flipH="1" flipV="1">
            <a:off x="1553034" y="3923962"/>
            <a:ext cx="807302" cy="1009068"/>
          </a:xfrm>
          <a:prstGeom prst="bentConnector3">
            <a:avLst>
              <a:gd name="adj1" fmla="val 521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E3EED87-C1BE-7A42-BA93-7276F15D4858}"/>
              </a:ext>
            </a:extLst>
          </p:cNvPr>
          <p:cNvCxnSpPr>
            <a:cxnSpLocks/>
            <a:stCxn id="21" idx="0"/>
            <a:endCxn id="11270" idx="2"/>
          </p:cNvCxnSpPr>
          <p:nvPr/>
        </p:nvCxnSpPr>
        <p:spPr bwMode="auto">
          <a:xfrm rot="16200000" flipV="1">
            <a:off x="2645495" y="3840569"/>
            <a:ext cx="782476" cy="1151027"/>
          </a:xfrm>
          <a:prstGeom prst="bentConnector3">
            <a:avLst>
              <a:gd name="adj1" fmla="val 5111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999F734-CF54-1E4D-8749-42CB58AC6E33}"/>
              </a:ext>
            </a:extLst>
          </p:cNvPr>
          <p:cNvCxnSpPr>
            <a:stCxn id="11270" idx="0"/>
            <a:endCxn id="11266" idx="1"/>
          </p:cNvCxnSpPr>
          <p:nvPr/>
        </p:nvCxnSpPr>
        <p:spPr bwMode="auto">
          <a:xfrm rot="5400000" flipH="1" flipV="1">
            <a:off x="2782055" y="1570127"/>
            <a:ext cx="610371" cy="125204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0738AA9-3E23-B14C-AEC9-695E77CCFA5C}"/>
              </a:ext>
            </a:extLst>
          </p:cNvPr>
          <p:cNvCxnSpPr>
            <a:stCxn id="11268" idx="0"/>
            <a:endCxn id="11266" idx="3"/>
          </p:cNvCxnSpPr>
          <p:nvPr/>
        </p:nvCxnSpPr>
        <p:spPr bwMode="auto">
          <a:xfrm rot="16200000" flipV="1">
            <a:off x="5315316" y="1418413"/>
            <a:ext cx="610371" cy="155546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D231ED-45B0-C341-B2EF-1E43A9989162}"/>
              </a:ext>
            </a:extLst>
          </p:cNvPr>
          <p:cNvCxnSpPr>
            <a:stCxn id="19" idx="0"/>
            <a:endCxn id="11268" idx="2"/>
          </p:cNvCxnSpPr>
          <p:nvPr/>
        </p:nvCxnSpPr>
        <p:spPr bwMode="auto">
          <a:xfrm flipV="1">
            <a:off x="6398235" y="4058365"/>
            <a:ext cx="0" cy="74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26043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D28860F-F226-EA42-B9FD-AA42E0F4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8229600" cy="754655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85FA90A-5096-2742-AB9A-52A3740BD485}"/>
              </a:ext>
            </a:extLst>
          </p:cNvPr>
          <p:cNvSpPr txBox="1">
            <a:spLocks/>
          </p:cNvSpPr>
          <p:nvPr/>
        </p:nvSpPr>
        <p:spPr bwMode="auto">
          <a:xfrm>
            <a:off x="2869717" y="2192543"/>
            <a:ext cx="4079723" cy="16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/>
              <a:t>1. Introducción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2. Bases del código limpio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s-ES" b="1" kern="0" dirty="0">
                <a:solidFill>
                  <a:schemeClr val="bg1">
                    <a:lumMod val="50000"/>
                  </a:schemeClr>
                </a:solidFill>
              </a:rPr>
              <a:t>3. Principios SOLID</a:t>
            </a:r>
          </a:p>
        </p:txBody>
      </p:sp>
    </p:spTree>
    <p:extLst>
      <p:ext uri="{BB962C8B-B14F-4D97-AF65-F5344CB8AC3E}">
        <p14:creationId xmlns:p14="http://schemas.microsoft.com/office/powerpoint/2010/main" val="21194693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OPEN / CLOSE PRINCIPLE </a:t>
            </a:r>
            <a:r>
              <a:rPr lang="en-ES" sz="2400" b="1" i="1" dirty="0"/>
              <a:t>(OCP)</a:t>
            </a:r>
            <a:endParaRPr lang="en-ES" sz="2400" i="1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804E72B-EF91-6447-BAD3-684F4BA9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582" y="1403042"/>
            <a:ext cx="2341829" cy="754655"/>
          </a:xfrm>
          <a:custGeom>
            <a:avLst/>
            <a:gdLst>
              <a:gd name="connsiteX0" fmla="*/ 0 w 2341829"/>
              <a:gd name="connsiteY0" fmla="*/ 0 h 754655"/>
              <a:gd name="connsiteX1" fmla="*/ 585457 w 2341829"/>
              <a:gd name="connsiteY1" fmla="*/ 0 h 754655"/>
              <a:gd name="connsiteX2" fmla="*/ 1147496 w 2341829"/>
              <a:gd name="connsiteY2" fmla="*/ 0 h 754655"/>
              <a:gd name="connsiteX3" fmla="*/ 1756372 w 2341829"/>
              <a:gd name="connsiteY3" fmla="*/ 0 h 754655"/>
              <a:gd name="connsiteX4" fmla="*/ 2341829 w 2341829"/>
              <a:gd name="connsiteY4" fmla="*/ 0 h 754655"/>
              <a:gd name="connsiteX5" fmla="*/ 2341829 w 2341829"/>
              <a:gd name="connsiteY5" fmla="*/ 377328 h 754655"/>
              <a:gd name="connsiteX6" fmla="*/ 2341829 w 2341829"/>
              <a:gd name="connsiteY6" fmla="*/ 754655 h 754655"/>
              <a:gd name="connsiteX7" fmla="*/ 1756372 w 2341829"/>
              <a:gd name="connsiteY7" fmla="*/ 754655 h 754655"/>
              <a:gd name="connsiteX8" fmla="*/ 1217751 w 2341829"/>
              <a:gd name="connsiteY8" fmla="*/ 754655 h 754655"/>
              <a:gd name="connsiteX9" fmla="*/ 632294 w 2341829"/>
              <a:gd name="connsiteY9" fmla="*/ 754655 h 754655"/>
              <a:gd name="connsiteX10" fmla="*/ 0 w 2341829"/>
              <a:gd name="connsiteY10" fmla="*/ 754655 h 754655"/>
              <a:gd name="connsiteX11" fmla="*/ 0 w 2341829"/>
              <a:gd name="connsiteY11" fmla="*/ 362234 h 754655"/>
              <a:gd name="connsiteX12" fmla="*/ 0 w 2341829"/>
              <a:gd name="connsiteY12" fmla="*/ 0 h 754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1829" h="754655" extrusionOk="0">
                <a:moveTo>
                  <a:pt x="0" y="0"/>
                </a:moveTo>
                <a:cubicBezTo>
                  <a:pt x="246499" y="979"/>
                  <a:pt x="410556" y="-8127"/>
                  <a:pt x="585457" y="0"/>
                </a:cubicBezTo>
                <a:cubicBezTo>
                  <a:pt x="760358" y="8127"/>
                  <a:pt x="911293" y="-6436"/>
                  <a:pt x="1147496" y="0"/>
                </a:cubicBezTo>
                <a:cubicBezTo>
                  <a:pt x="1383699" y="6436"/>
                  <a:pt x="1514194" y="6139"/>
                  <a:pt x="1756372" y="0"/>
                </a:cubicBezTo>
                <a:cubicBezTo>
                  <a:pt x="1998550" y="-6139"/>
                  <a:pt x="2124167" y="-25762"/>
                  <a:pt x="2341829" y="0"/>
                </a:cubicBezTo>
                <a:cubicBezTo>
                  <a:pt x="2342746" y="120694"/>
                  <a:pt x="2357002" y="221658"/>
                  <a:pt x="2341829" y="377328"/>
                </a:cubicBezTo>
                <a:cubicBezTo>
                  <a:pt x="2326656" y="532998"/>
                  <a:pt x="2358496" y="648888"/>
                  <a:pt x="2341829" y="754655"/>
                </a:cubicBezTo>
                <a:cubicBezTo>
                  <a:pt x="2139805" y="764045"/>
                  <a:pt x="1970011" y="776395"/>
                  <a:pt x="1756372" y="754655"/>
                </a:cubicBezTo>
                <a:cubicBezTo>
                  <a:pt x="1542733" y="732915"/>
                  <a:pt x="1339136" y="753054"/>
                  <a:pt x="1217751" y="754655"/>
                </a:cubicBezTo>
                <a:cubicBezTo>
                  <a:pt x="1096366" y="756256"/>
                  <a:pt x="781743" y="769666"/>
                  <a:pt x="632294" y="754655"/>
                </a:cubicBezTo>
                <a:cubicBezTo>
                  <a:pt x="482845" y="739644"/>
                  <a:pt x="303076" y="754262"/>
                  <a:pt x="0" y="754655"/>
                </a:cubicBezTo>
                <a:cubicBezTo>
                  <a:pt x="-12768" y="564323"/>
                  <a:pt x="3803" y="442005"/>
                  <a:pt x="0" y="362234"/>
                </a:cubicBezTo>
                <a:cubicBezTo>
                  <a:pt x="-3803" y="282463"/>
                  <a:pt x="-11628" y="144908"/>
                  <a:pt x="0" y="0"/>
                </a:cubicBezTo>
                <a:close/>
              </a:path>
            </a:pathLst>
          </a:custGeom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1617499634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ES" sz="2400" b="0" dirty="0"/>
              <a:t>&lt;&lt;Interface&gt;&gt;</a:t>
            </a:r>
            <a:br>
              <a:rPr lang="en-ES" sz="2400" b="0" dirty="0"/>
            </a:br>
            <a:r>
              <a:rPr lang="en-ES" sz="2400" b="0" dirty="0"/>
              <a:t>Cafera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E6F45CC-DE13-BB4E-B4CF-DAD2F890516D}"/>
              </a:ext>
            </a:extLst>
          </p:cNvPr>
          <p:cNvSpPr txBox="1">
            <a:spLocks/>
          </p:cNvSpPr>
          <p:nvPr/>
        </p:nvSpPr>
        <p:spPr bwMode="auto">
          <a:xfrm>
            <a:off x="1369966" y="2759228"/>
            <a:ext cx="2159815" cy="461666"/>
          </a:xfrm>
          <a:custGeom>
            <a:avLst/>
            <a:gdLst>
              <a:gd name="connsiteX0" fmla="*/ 0 w 2159815"/>
              <a:gd name="connsiteY0" fmla="*/ 0 h 461666"/>
              <a:gd name="connsiteX1" fmla="*/ 518356 w 2159815"/>
              <a:gd name="connsiteY1" fmla="*/ 0 h 461666"/>
              <a:gd name="connsiteX2" fmla="*/ 993515 w 2159815"/>
              <a:gd name="connsiteY2" fmla="*/ 0 h 461666"/>
              <a:gd name="connsiteX3" fmla="*/ 1576665 w 2159815"/>
              <a:gd name="connsiteY3" fmla="*/ 0 h 461666"/>
              <a:gd name="connsiteX4" fmla="*/ 2159815 w 2159815"/>
              <a:gd name="connsiteY4" fmla="*/ 0 h 461666"/>
              <a:gd name="connsiteX5" fmla="*/ 2159815 w 2159815"/>
              <a:gd name="connsiteY5" fmla="*/ 461666 h 461666"/>
              <a:gd name="connsiteX6" fmla="*/ 1663058 w 2159815"/>
              <a:gd name="connsiteY6" fmla="*/ 461666 h 461666"/>
              <a:gd name="connsiteX7" fmla="*/ 1166300 w 2159815"/>
              <a:gd name="connsiteY7" fmla="*/ 461666 h 461666"/>
              <a:gd name="connsiteX8" fmla="*/ 583150 w 2159815"/>
              <a:gd name="connsiteY8" fmla="*/ 461666 h 461666"/>
              <a:gd name="connsiteX9" fmla="*/ 0 w 2159815"/>
              <a:gd name="connsiteY9" fmla="*/ 461666 h 461666"/>
              <a:gd name="connsiteX10" fmla="*/ 0 w 2159815"/>
              <a:gd name="connsiteY10" fmla="*/ 0 h 46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15" h="461666" extrusionOk="0">
                <a:moveTo>
                  <a:pt x="0" y="0"/>
                </a:moveTo>
                <a:cubicBezTo>
                  <a:pt x="213237" y="25437"/>
                  <a:pt x="391023" y="9640"/>
                  <a:pt x="518356" y="0"/>
                </a:cubicBezTo>
                <a:cubicBezTo>
                  <a:pt x="645689" y="-9640"/>
                  <a:pt x="830969" y="16363"/>
                  <a:pt x="993515" y="0"/>
                </a:cubicBezTo>
                <a:cubicBezTo>
                  <a:pt x="1156061" y="-16363"/>
                  <a:pt x="1397936" y="6909"/>
                  <a:pt x="1576665" y="0"/>
                </a:cubicBezTo>
                <a:cubicBezTo>
                  <a:pt x="1755394" y="-6909"/>
                  <a:pt x="1944365" y="-10990"/>
                  <a:pt x="2159815" y="0"/>
                </a:cubicBezTo>
                <a:cubicBezTo>
                  <a:pt x="2159578" y="164954"/>
                  <a:pt x="2180529" y="340466"/>
                  <a:pt x="2159815" y="461666"/>
                </a:cubicBezTo>
                <a:cubicBezTo>
                  <a:pt x="2034897" y="469137"/>
                  <a:pt x="1781876" y="480298"/>
                  <a:pt x="1663058" y="461666"/>
                </a:cubicBezTo>
                <a:cubicBezTo>
                  <a:pt x="1544240" y="443034"/>
                  <a:pt x="1393548" y="454297"/>
                  <a:pt x="1166300" y="461666"/>
                </a:cubicBezTo>
                <a:cubicBezTo>
                  <a:pt x="939052" y="469035"/>
                  <a:pt x="852388" y="483590"/>
                  <a:pt x="583150" y="461666"/>
                </a:cubicBezTo>
                <a:cubicBezTo>
                  <a:pt x="313912" y="439743"/>
                  <a:pt x="180094" y="458142"/>
                  <a:pt x="0" y="461666"/>
                </a:cubicBezTo>
                <a:cubicBezTo>
                  <a:pt x="361" y="277749"/>
                  <a:pt x="9851" y="139320"/>
                  <a:pt x="0" y="0"/>
                </a:cubicBezTo>
                <a:close/>
              </a:path>
            </a:pathLst>
          </a:custGeom>
          <a:noFill/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ES" sz="2400" b="0" kern="0" dirty="0"/>
              <a:t>CafeteraSencilla</a:t>
            </a:r>
            <a:endParaRPr lang="en-ES" sz="2000" b="0" kern="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006D8BA-0366-9D48-BF5D-29407D9CE321}"/>
              </a:ext>
            </a:extLst>
          </p:cNvPr>
          <p:cNvSpPr txBox="1">
            <a:spLocks/>
          </p:cNvSpPr>
          <p:nvPr/>
        </p:nvSpPr>
        <p:spPr bwMode="auto">
          <a:xfrm>
            <a:off x="5649972" y="2771229"/>
            <a:ext cx="2341829" cy="461666"/>
          </a:xfrm>
          <a:custGeom>
            <a:avLst/>
            <a:gdLst>
              <a:gd name="connsiteX0" fmla="*/ 0 w 2341829"/>
              <a:gd name="connsiteY0" fmla="*/ 0 h 461666"/>
              <a:gd name="connsiteX1" fmla="*/ 515202 w 2341829"/>
              <a:gd name="connsiteY1" fmla="*/ 0 h 461666"/>
              <a:gd name="connsiteX2" fmla="*/ 1053823 w 2341829"/>
              <a:gd name="connsiteY2" fmla="*/ 0 h 461666"/>
              <a:gd name="connsiteX3" fmla="*/ 1686117 w 2341829"/>
              <a:gd name="connsiteY3" fmla="*/ 0 h 461666"/>
              <a:gd name="connsiteX4" fmla="*/ 2341829 w 2341829"/>
              <a:gd name="connsiteY4" fmla="*/ 0 h 461666"/>
              <a:gd name="connsiteX5" fmla="*/ 2341829 w 2341829"/>
              <a:gd name="connsiteY5" fmla="*/ 461666 h 461666"/>
              <a:gd name="connsiteX6" fmla="*/ 1709535 w 2341829"/>
              <a:gd name="connsiteY6" fmla="*/ 461666 h 461666"/>
              <a:gd name="connsiteX7" fmla="*/ 1194333 w 2341829"/>
              <a:gd name="connsiteY7" fmla="*/ 461666 h 461666"/>
              <a:gd name="connsiteX8" fmla="*/ 655712 w 2341829"/>
              <a:gd name="connsiteY8" fmla="*/ 461666 h 461666"/>
              <a:gd name="connsiteX9" fmla="*/ 0 w 2341829"/>
              <a:gd name="connsiteY9" fmla="*/ 461666 h 461666"/>
              <a:gd name="connsiteX10" fmla="*/ 0 w 2341829"/>
              <a:gd name="connsiteY10" fmla="*/ 0 h 46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1829" h="461666" extrusionOk="0">
                <a:moveTo>
                  <a:pt x="0" y="0"/>
                </a:moveTo>
                <a:cubicBezTo>
                  <a:pt x="241768" y="1489"/>
                  <a:pt x="265358" y="-15252"/>
                  <a:pt x="515202" y="0"/>
                </a:cubicBezTo>
                <a:cubicBezTo>
                  <a:pt x="765046" y="15252"/>
                  <a:pt x="835950" y="3403"/>
                  <a:pt x="1053823" y="0"/>
                </a:cubicBezTo>
                <a:cubicBezTo>
                  <a:pt x="1271696" y="-3403"/>
                  <a:pt x="1507899" y="-9947"/>
                  <a:pt x="1686117" y="0"/>
                </a:cubicBezTo>
                <a:cubicBezTo>
                  <a:pt x="1864335" y="9947"/>
                  <a:pt x="2029909" y="2722"/>
                  <a:pt x="2341829" y="0"/>
                </a:cubicBezTo>
                <a:cubicBezTo>
                  <a:pt x="2352267" y="139699"/>
                  <a:pt x="2354458" y="291846"/>
                  <a:pt x="2341829" y="461666"/>
                </a:cubicBezTo>
                <a:cubicBezTo>
                  <a:pt x="2156221" y="492419"/>
                  <a:pt x="1920898" y="467051"/>
                  <a:pt x="1709535" y="461666"/>
                </a:cubicBezTo>
                <a:cubicBezTo>
                  <a:pt x="1498172" y="456281"/>
                  <a:pt x="1371730" y="482086"/>
                  <a:pt x="1194333" y="461666"/>
                </a:cubicBezTo>
                <a:cubicBezTo>
                  <a:pt x="1016936" y="441246"/>
                  <a:pt x="797697" y="471548"/>
                  <a:pt x="655712" y="461666"/>
                </a:cubicBezTo>
                <a:cubicBezTo>
                  <a:pt x="513727" y="451784"/>
                  <a:pt x="182228" y="458590"/>
                  <a:pt x="0" y="461666"/>
                </a:cubicBezTo>
                <a:cubicBezTo>
                  <a:pt x="12051" y="263697"/>
                  <a:pt x="10927" y="99096"/>
                  <a:pt x="0" y="0"/>
                </a:cubicBezTo>
                <a:close/>
              </a:path>
            </a:pathLst>
          </a:custGeom>
          <a:noFill/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ES" sz="2400" b="0" kern="0" dirty="0"/>
              <a:t>CafeteraExpresso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CAF1E6-0A5C-2741-A444-728A92C56BF4}"/>
              </a:ext>
            </a:extLst>
          </p:cNvPr>
          <p:cNvSpPr txBox="1">
            <a:spLocks/>
          </p:cNvSpPr>
          <p:nvPr/>
        </p:nvSpPr>
        <p:spPr bwMode="auto">
          <a:xfrm>
            <a:off x="290058" y="4514129"/>
            <a:ext cx="2159815" cy="461666"/>
          </a:xfrm>
          <a:custGeom>
            <a:avLst/>
            <a:gdLst>
              <a:gd name="connsiteX0" fmla="*/ 0 w 2159815"/>
              <a:gd name="connsiteY0" fmla="*/ 0 h 461666"/>
              <a:gd name="connsiteX1" fmla="*/ 518356 w 2159815"/>
              <a:gd name="connsiteY1" fmla="*/ 0 h 461666"/>
              <a:gd name="connsiteX2" fmla="*/ 1015113 w 2159815"/>
              <a:gd name="connsiteY2" fmla="*/ 0 h 461666"/>
              <a:gd name="connsiteX3" fmla="*/ 1598263 w 2159815"/>
              <a:gd name="connsiteY3" fmla="*/ 0 h 461666"/>
              <a:gd name="connsiteX4" fmla="*/ 2159815 w 2159815"/>
              <a:gd name="connsiteY4" fmla="*/ 0 h 461666"/>
              <a:gd name="connsiteX5" fmla="*/ 2159815 w 2159815"/>
              <a:gd name="connsiteY5" fmla="*/ 461666 h 461666"/>
              <a:gd name="connsiteX6" fmla="*/ 1663058 w 2159815"/>
              <a:gd name="connsiteY6" fmla="*/ 461666 h 461666"/>
              <a:gd name="connsiteX7" fmla="*/ 1101506 w 2159815"/>
              <a:gd name="connsiteY7" fmla="*/ 461666 h 461666"/>
              <a:gd name="connsiteX8" fmla="*/ 561552 w 2159815"/>
              <a:gd name="connsiteY8" fmla="*/ 461666 h 461666"/>
              <a:gd name="connsiteX9" fmla="*/ 0 w 2159815"/>
              <a:gd name="connsiteY9" fmla="*/ 461666 h 461666"/>
              <a:gd name="connsiteX10" fmla="*/ 0 w 2159815"/>
              <a:gd name="connsiteY10" fmla="*/ 0 h 46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15" h="461666" extrusionOk="0">
                <a:moveTo>
                  <a:pt x="0" y="0"/>
                </a:moveTo>
                <a:cubicBezTo>
                  <a:pt x="108490" y="-6720"/>
                  <a:pt x="262898" y="7392"/>
                  <a:pt x="518356" y="0"/>
                </a:cubicBezTo>
                <a:cubicBezTo>
                  <a:pt x="773814" y="-7392"/>
                  <a:pt x="785916" y="-13513"/>
                  <a:pt x="1015113" y="0"/>
                </a:cubicBezTo>
                <a:cubicBezTo>
                  <a:pt x="1244310" y="13513"/>
                  <a:pt x="1383313" y="-13146"/>
                  <a:pt x="1598263" y="0"/>
                </a:cubicBezTo>
                <a:cubicBezTo>
                  <a:pt x="1813213" y="13146"/>
                  <a:pt x="2046193" y="-10110"/>
                  <a:pt x="2159815" y="0"/>
                </a:cubicBezTo>
                <a:cubicBezTo>
                  <a:pt x="2180210" y="207353"/>
                  <a:pt x="2148127" y="274434"/>
                  <a:pt x="2159815" y="461666"/>
                </a:cubicBezTo>
                <a:cubicBezTo>
                  <a:pt x="1914574" y="465157"/>
                  <a:pt x="1822501" y="458224"/>
                  <a:pt x="1663058" y="461666"/>
                </a:cubicBezTo>
                <a:cubicBezTo>
                  <a:pt x="1503615" y="465108"/>
                  <a:pt x="1380362" y="472451"/>
                  <a:pt x="1101506" y="461666"/>
                </a:cubicBezTo>
                <a:cubicBezTo>
                  <a:pt x="822650" y="450881"/>
                  <a:pt x="790710" y="436881"/>
                  <a:pt x="561552" y="461666"/>
                </a:cubicBezTo>
                <a:cubicBezTo>
                  <a:pt x="332394" y="486451"/>
                  <a:pt x="272499" y="464969"/>
                  <a:pt x="0" y="461666"/>
                </a:cubicBezTo>
                <a:cubicBezTo>
                  <a:pt x="22910" y="345820"/>
                  <a:pt x="-10850" y="96439"/>
                  <a:pt x="0" y="0"/>
                </a:cubicBezTo>
                <a:close/>
              </a:path>
            </a:pathLst>
          </a:custGeom>
          <a:noFill/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15362266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ES" sz="2400" b="0" kern="0" dirty="0"/>
              <a:t>Persona 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D5A5DB6-06B2-F14A-92F0-D6A4CC984DF9}"/>
              </a:ext>
            </a:extLst>
          </p:cNvPr>
          <p:cNvSpPr txBox="1">
            <a:spLocks/>
          </p:cNvSpPr>
          <p:nvPr/>
        </p:nvSpPr>
        <p:spPr bwMode="auto">
          <a:xfrm>
            <a:off x="3106959" y="4514129"/>
            <a:ext cx="2159815" cy="461666"/>
          </a:xfrm>
          <a:custGeom>
            <a:avLst/>
            <a:gdLst>
              <a:gd name="connsiteX0" fmla="*/ 0 w 2159815"/>
              <a:gd name="connsiteY0" fmla="*/ 0 h 461666"/>
              <a:gd name="connsiteX1" fmla="*/ 539954 w 2159815"/>
              <a:gd name="connsiteY1" fmla="*/ 0 h 461666"/>
              <a:gd name="connsiteX2" fmla="*/ 1101506 w 2159815"/>
              <a:gd name="connsiteY2" fmla="*/ 0 h 461666"/>
              <a:gd name="connsiteX3" fmla="*/ 1684656 w 2159815"/>
              <a:gd name="connsiteY3" fmla="*/ 0 h 461666"/>
              <a:gd name="connsiteX4" fmla="*/ 2159815 w 2159815"/>
              <a:gd name="connsiteY4" fmla="*/ 0 h 461666"/>
              <a:gd name="connsiteX5" fmla="*/ 2159815 w 2159815"/>
              <a:gd name="connsiteY5" fmla="*/ 461666 h 461666"/>
              <a:gd name="connsiteX6" fmla="*/ 1641459 w 2159815"/>
              <a:gd name="connsiteY6" fmla="*/ 461666 h 461666"/>
              <a:gd name="connsiteX7" fmla="*/ 1079908 w 2159815"/>
              <a:gd name="connsiteY7" fmla="*/ 461666 h 461666"/>
              <a:gd name="connsiteX8" fmla="*/ 539954 w 2159815"/>
              <a:gd name="connsiteY8" fmla="*/ 461666 h 461666"/>
              <a:gd name="connsiteX9" fmla="*/ 0 w 2159815"/>
              <a:gd name="connsiteY9" fmla="*/ 461666 h 461666"/>
              <a:gd name="connsiteX10" fmla="*/ 0 w 2159815"/>
              <a:gd name="connsiteY10" fmla="*/ 0 h 46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15" h="461666" extrusionOk="0">
                <a:moveTo>
                  <a:pt x="0" y="0"/>
                </a:moveTo>
                <a:cubicBezTo>
                  <a:pt x="229496" y="19217"/>
                  <a:pt x="376824" y="2719"/>
                  <a:pt x="539954" y="0"/>
                </a:cubicBezTo>
                <a:cubicBezTo>
                  <a:pt x="703084" y="-2719"/>
                  <a:pt x="892754" y="7555"/>
                  <a:pt x="1101506" y="0"/>
                </a:cubicBezTo>
                <a:cubicBezTo>
                  <a:pt x="1310258" y="-7555"/>
                  <a:pt x="1530608" y="-18212"/>
                  <a:pt x="1684656" y="0"/>
                </a:cubicBezTo>
                <a:cubicBezTo>
                  <a:pt x="1838704" y="18212"/>
                  <a:pt x="2046852" y="15152"/>
                  <a:pt x="2159815" y="0"/>
                </a:cubicBezTo>
                <a:cubicBezTo>
                  <a:pt x="2166425" y="197625"/>
                  <a:pt x="2139642" y="280531"/>
                  <a:pt x="2159815" y="461666"/>
                </a:cubicBezTo>
                <a:cubicBezTo>
                  <a:pt x="1933622" y="479522"/>
                  <a:pt x="1871631" y="470734"/>
                  <a:pt x="1641459" y="461666"/>
                </a:cubicBezTo>
                <a:cubicBezTo>
                  <a:pt x="1411287" y="452598"/>
                  <a:pt x="1202426" y="464597"/>
                  <a:pt x="1079908" y="461666"/>
                </a:cubicBezTo>
                <a:cubicBezTo>
                  <a:pt x="957390" y="458735"/>
                  <a:pt x="723390" y="474328"/>
                  <a:pt x="539954" y="461666"/>
                </a:cubicBezTo>
                <a:cubicBezTo>
                  <a:pt x="356518" y="449004"/>
                  <a:pt x="177369" y="476161"/>
                  <a:pt x="0" y="461666"/>
                </a:cubicBezTo>
                <a:cubicBezTo>
                  <a:pt x="22118" y="328594"/>
                  <a:pt x="-15055" y="193087"/>
                  <a:pt x="0" y="0"/>
                </a:cubicBezTo>
                <a:close/>
              </a:path>
            </a:pathLst>
          </a:custGeom>
          <a:noFill/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38796267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ES" sz="2400" b="0" kern="0" dirty="0"/>
              <a:t>Persona 2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1AF7105-6CBB-204D-8106-3CBCB4F8EB9F}"/>
              </a:ext>
            </a:extLst>
          </p:cNvPr>
          <p:cNvSpPr txBox="1">
            <a:spLocks/>
          </p:cNvSpPr>
          <p:nvPr/>
        </p:nvSpPr>
        <p:spPr bwMode="auto">
          <a:xfrm>
            <a:off x="5740980" y="4498101"/>
            <a:ext cx="2159815" cy="461666"/>
          </a:xfrm>
          <a:custGeom>
            <a:avLst/>
            <a:gdLst>
              <a:gd name="connsiteX0" fmla="*/ 0 w 2159815"/>
              <a:gd name="connsiteY0" fmla="*/ 0 h 461666"/>
              <a:gd name="connsiteX1" fmla="*/ 518356 w 2159815"/>
              <a:gd name="connsiteY1" fmla="*/ 0 h 461666"/>
              <a:gd name="connsiteX2" fmla="*/ 1079908 w 2159815"/>
              <a:gd name="connsiteY2" fmla="*/ 0 h 461666"/>
              <a:gd name="connsiteX3" fmla="*/ 1619861 w 2159815"/>
              <a:gd name="connsiteY3" fmla="*/ 0 h 461666"/>
              <a:gd name="connsiteX4" fmla="*/ 2159815 w 2159815"/>
              <a:gd name="connsiteY4" fmla="*/ 0 h 461666"/>
              <a:gd name="connsiteX5" fmla="*/ 2159815 w 2159815"/>
              <a:gd name="connsiteY5" fmla="*/ 461666 h 461666"/>
              <a:gd name="connsiteX6" fmla="*/ 1641459 w 2159815"/>
              <a:gd name="connsiteY6" fmla="*/ 461666 h 461666"/>
              <a:gd name="connsiteX7" fmla="*/ 1144702 w 2159815"/>
              <a:gd name="connsiteY7" fmla="*/ 461666 h 461666"/>
              <a:gd name="connsiteX8" fmla="*/ 583150 w 2159815"/>
              <a:gd name="connsiteY8" fmla="*/ 461666 h 461666"/>
              <a:gd name="connsiteX9" fmla="*/ 0 w 2159815"/>
              <a:gd name="connsiteY9" fmla="*/ 461666 h 461666"/>
              <a:gd name="connsiteX10" fmla="*/ 0 w 2159815"/>
              <a:gd name="connsiteY10" fmla="*/ 0 h 46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815" h="461666" extrusionOk="0">
                <a:moveTo>
                  <a:pt x="0" y="0"/>
                </a:moveTo>
                <a:cubicBezTo>
                  <a:pt x="167693" y="18634"/>
                  <a:pt x="358398" y="-8352"/>
                  <a:pt x="518356" y="0"/>
                </a:cubicBezTo>
                <a:cubicBezTo>
                  <a:pt x="678314" y="8352"/>
                  <a:pt x="950345" y="4368"/>
                  <a:pt x="1079908" y="0"/>
                </a:cubicBezTo>
                <a:cubicBezTo>
                  <a:pt x="1209471" y="-4368"/>
                  <a:pt x="1401494" y="23179"/>
                  <a:pt x="1619861" y="0"/>
                </a:cubicBezTo>
                <a:cubicBezTo>
                  <a:pt x="1838228" y="-23179"/>
                  <a:pt x="1952546" y="22685"/>
                  <a:pt x="2159815" y="0"/>
                </a:cubicBezTo>
                <a:cubicBezTo>
                  <a:pt x="2177454" y="145336"/>
                  <a:pt x="2165404" y="253569"/>
                  <a:pt x="2159815" y="461666"/>
                </a:cubicBezTo>
                <a:cubicBezTo>
                  <a:pt x="1920510" y="458175"/>
                  <a:pt x="1835883" y="469393"/>
                  <a:pt x="1641459" y="461666"/>
                </a:cubicBezTo>
                <a:cubicBezTo>
                  <a:pt x="1447035" y="453939"/>
                  <a:pt x="1287009" y="477295"/>
                  <a:pt x="1144702" y="461666"/>
                </a:cubicBezTo>
                <a:cubicBezTo>
                  <a:pt x="1002395" y="446037"/>
                  <a:pt x="842743" y="454436"/>
                  <a:pt x="583150" y="461666"/>
                </a:cubicBezTo>
                <a:cubicBezTo>
                  <a:pt x="323557" y="468896"/>
                  <a:pt x="215396" y="447856"/>
                  <a:pt x="0" y="461666"/>
                </a:cubicBezTo>
                <a:cubicBezTo>
                  <a:pt x="980" y="357445"/>
                  <a:pt x="-6263" y="157054"/>
                  <a:pt x="0" y="0"/>
                </a:cubicBezTo>
                <a:close/>
              </a:path>
            </a:pathLst>
          </a:custGeom>
          <a:noFill/>
          <a:ln>
            <a:solidFill>
              <a:srgbClr val="B31637"/>
            </a:solidFill>
            <a:extLst>
              <a:ext uri="{C807C97D-BFC1-408E-A445-0C87EB9F89A2}">
                <ask:lineSketchStyleProps xmlns:ask="http://schemas.microsoft.com/office/drawing/2018/sketchyshapes" sd="22863517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ES" sz="2400" b="0" kern="0" dirty="0"/>
              <a:t>Persona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7CC95F-3C75-DA4C-A1E6-E5FCE0EDDAEC}"/>
              </a:ext>
            </a:extLst>
          </p:cNvPr>
          <p:cNvCxnSpPr>
            <a:stCxn id="30" idx="0"/>
            <a:endCxn id="27" idx="2"/>
          </p:cNvCxnSpPr>
          <p:nvPr/>
        </p:nvCxnSpPr>
        <p:spPr bwMode="auto">
          <a:xfrm flipH="1" flipV="1">
            <a:off x="6820887" y="3232895"/>
            <a:ext cx="1" cy="1265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CE3D8CF-290A-664A-A577-56972E343E35}"/>
              </a:ext>
            </a:extLst>
          </p:cNvPr>
          <p:cNvCxnSpPr>
            <a:stCxn id="27" idx="0"/>
            <a:endCxn id="20" idx="2"/>
          </p:cNvCxnSpPr>
          <p:nvPr/>
        </p:nvCxnSpPr>
        <p:spPr bwMode="auto">
          <a:xfrm rot="16200000" flipV="1">
            <a:off x="5337426" y="1287768"/>
            <a:ext cx="613532" cy="235339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21CD2E77-7C51-CB4F-A2ED-94537BBF5F61}"/>
              </a:ext>
            </a:extLst>
          </p:cNvPr>
          <p:cNvCxnSpPr>
            <a:stCxn id="22" idx="0"/>
            <a:endCxn id="20" idx="2"/>
          </p:cNvCxnSpPr>
          <p:nvPr/>
        </p:nvCxnSpPr>
        <p:spPr bwMode="auto">
          <a:xfrm rot="5400000" flipH="1" flipV="1">
            <a:off x="3157920" y="1449652"/>
            <a:ext cx="601531" cy="201762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B80EDA94-1777-4048-9364-FB5BEE4CD1C5}"/>
              </a:ext>
            </a:extLst>
          </p:cNvPr>
          <p:cNvCxnSpPr>
            <a:stCxn id="28" idx="0"/>
            <a:endCxn id="22" idx="2"/>
          </p:cNvCxnSpPr>
          <p:nvPr/>
        </p:nvCxnSpPr>
        <p:spPr bwMode="auto">
          <a:xfrm rot="5400000" flipH="1" flipV="1">
            <a:off x="1263303" y="3327558"/>
            <a:ext cx="1293235" cy="107990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611BB39-DE2B-7441-9C10-79539243BF70}"/>
              </a:ext>
            </a:extLst>
          </p:cNvPr>
          <p:cNvCxnSpPr>
            <a:stCxn id="29" idx="0"/>
            <a:endCxn id="22" idx="2"/>
          </p:cNvCxnSpPr>
          <p:nvPr/>
        </p:nvCxnSpPr>
        <p:spPr bwMode="auto">
          <a:xfrm rot="16200000" flipV="1">
            <a:off x="2671754" y="2999015"/>
            <a:ext cx="1293235" cy="173699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981581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LISKOV </a:t>
            </a:r>
            <a:r>
              <a:rPr lang="en-ES" sz="2400" b="1" i="1" dirty="0"/>
              <a:t>PRINCIPLE (LSP)</a:t>
            </a:r>
            <a:endParaRPr lang="en-ES" sz="2400" i="1" dirty="0"/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085" y="1626462"/>
            <a:ext cx="7805269" cy="3130945"/>
          </a:xfrm>
        </p:spPr>
        <p:txBody>
          <a:bodyPr/>
          <a:lstStyle/>
          <a:p>
            <a:r>
              <a:rPr lang="es-ES" dirty="0"/>
              <a:t>Los objetos de un programa deberían ser reemplazables por instancias de sus tipos sin alterar el correcto funcionamiento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090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INTERFACE SEGREATION PRINCIPLE </a:t>
            </a:r>
            <a:r>
              <a:rPr lang="en-ES" sz="2400" b="1" i="1" dirty="0"/>
              <a:t>(ISP)</a:t>
            </a:r>
            <a:endParaRPr lang="en-ES" sz="2400" i="1" dirty="0"/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085" y="1626462"/>
            <a:ext cx="7805269" cy="3130945"/>
          </a:xfrm>
        </p:spPr>
        <p:txBody>
          <a:bodyPr/>
          <a:lstStyle/>
          <a:p>
            <a:r>
              <a:rPr lang="es-ES" dirty="0"/>
              <a:t>Muchas interfaces especificas son mejor que una interfaz de propósito general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9784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79F2B-5647-8543-B8A3-546767E4EF05}"/>
              </a:ext>
            </a:extLst>
          </p:cNvPr>
          <p:cNvSpPr txBox="1"/>
          <p:nvPr/>
        </p:nvSpPr>
        <p:spPr>
          <a:xfrm>
            <a:off x="581085" y="54266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i="1" dirty="0"/>
              <a:t>DEPENDENCY INVERSION PRINCIPLE </a:t>
            </a:r>
            <a:r>
              <a:rPr lang="en-ES" sz="2400" b="1" i="1" dirty="0"/>
              <a:t>(DIP)</a:t>
            </a:r>
            <a:endParaRPr lang="en-ES" sz="2400" i="1" dirty="0"/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90C787D6-BF2E-484B-A971-03E01FF5C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085" y="1626462"/>
            <a:ext cx="7805269" cy="3130945"/>
          </a:xfrm>
        </p:spPr>
        <p:txBody>
          <a:bodyPr/>
          <a:lstStyle/>
          <a:p>
            <a:r>
              <a:rPr lang="es-ES" dirty="0"/>
              <a:t>Las entidades software deben depender de abstracciones, no de implementaciones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C0B542-D798-8F40-8041-30A437AFA966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Principios SOLID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3975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058" y="3110719"/>
            <a:ext cx="4929152" cy="875978"/>
          </a:xfrm>
        </p:spPr>
        <p:txBody>
          <a:bodyPr/>
          <a:lstStyle/>
          <a:p>
            <a:pPr algn="ctr"/>
            <a:r>
              <a:rPr lang="es-ES" dirty="0"/>
              <a:t>Preguntas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EA4447-F86E-1348-9098-6A6B3FF6C707}"/>
              </a:ext>
            </a:extLst>
          </p:cNvPr>
          <p:cNvSpPr/>
          <p:nvPr/>
        </p:nvSpPr>
        <p:spPr bwMode="auto">
          <a:xfrm>
            <a:off x="0" y="6549341"/>
            <a:ext cx="5143499" cy="27508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CSS</a:t>
            </a:r>
          </a:p>
        </p:txBody>
      </p:sp>
      <p:pic>
        <p:nvPicPr>
          <p:cNvPr id="13314" name="Picture 2" descr="Robert C. Martin - Wikipedia">
            <a:extLst>
              <a:ext uri="{FF2B5EF4-FFF2-40B4-BE49-F238E27FC236}">
                <a16:creationId xmlns:a16="http://schemas.microsoft.com/office/drawing/2014/main" id="{4A8F437E-1B94-B243-9E8A-458D738E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14" y="1821034"/>
            <a:ext cx="4389573" cy="34553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5">
            <a:extLst>
              <a:ext uri="{FF2B5EF4-FFF2-40B4-BE49-F238E27FC236}">
                <a16:creationId xmlns:a16="http://schemas.microsoft.com/office/drawing/2014/main" id="{BFD89178-F891-2C49-9AE8-27C2C88AD3ED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E442B58-D4E3-C44C-B2D4-8B863436A5BD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0633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4655"/>
          </a:xfrm>
        </p:spPr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EA4447-F86E-1348-9098-6A6B3FF6C707}"/>
              </a:ext>
            </a:extLst>
          </p:cNvPr>
          <p:cNvSpPr/>
          <p:nvPr/>
        </p:nvSpPr>
        <p:spPr bwMode="auto">
          <a:xfrm>
            <a:off x="0" y="6549341"/>
            <a:ext cx="5143499" cy="27508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3A8B-EA88-C640-A647-03FA0472FB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5895" y="1520248"/>
            <a:ext cx="8229600" cy="4935558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r>
              <a:rPr lang="en-GB" sz="2000" dirty="0"/>
              <a:t>Martin, R. C. (2008). </a:t>
            </a:r>
            <a:r>
              <a:rPr lang="en-GB" sz="2000" i="1" dirty="0"/>
              <a:t>Clean Code: A Handbook of Agile Software Craftsmanship (Robert C. Martin)</a:t>
            </a:r>
            <a:r>
              <a:rPr lang="en-GB" sz="2000" dirty="0"/>
              <a:t>. Prentice Hall International. ISBN: 0132350882.</a:t>
            </a:r>
          </a:p>
          <a:p>
            <a:endParaRPr lang="en-GB" sz="2000" dirty="0"/>
          </a:p>
          <a:p>
            <a:r>
              <a:rPr lang="en-GB" sz="2000" dirty="0"/>
              <a:t>Gamma, E., Helm, R., Johnson, R.,, </a:t>
            </a:r>
            <a:r>
              <a:rPr lang="en-GB" sz="2000" dirty="0" err="1"/>
              <a:t>Vlissides</a:t>
            </a:r>
            <a:r>
              <a:rPr lang="en-GB" sz="2000" dirty="0"/>
              <a:t>, J. M. (1994). </a:t>
            </a:r>
            <a:r>
              <a:rPr lang="en-GB" sz="2000" i="1" dirty="0"/>
              <a:t>Design Patterns: Elements of Reusable Object-Oriented Software</a:t>
            </a:r>
            <a:r>
              <a:rPr lang="en-GB" sz="2000" dirty="0"/>
              <a:t>. Addison-Wesley Professional. ISBN: 0201633612.</a:t>
            </a:r>
          </a:p>
          <a:p>
            <a:endParaRPr lang="en-GB" sz="2000" dirty="0"/>
          </a:p>
          <a:p>
            <a:r>
              <a:rPr lang="en-GB" sz="2000" dirty="0"/>
              <a:t>Martin, Robert C. 2000. Design Principles and Design Patterns.</a:t>
            </a:r>
          </a:p>
          <a:p>
            <a:endParaRPr lang="en-GB" sz="1600" dirty="0"/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8B8C8C21-A13B-3648-A050-099CEE9726E1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063B9FC-7139-A34C-8ACB-B91D3D250327}"/>
              </a:ext>
            </a:extLst>
          </p:cNvPr>
          <p:cNvSpPr txBox="1">
            <a:spLocks/>
          </p:cNvSpPr>
          <p:nvPr/>
        </p:nvSpPr>
        <p:spPr bwMode="auto">
          <a:xfrm>
            <a:off x="3529781" y="6455806"/>
            <a:ext cx="2341829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 dirty="0">
                <a:solidFill>
                  <a:schemeClr val="bg1"/>
                </a:solidFill>
              </a:rPr>
              <a:t>Referencias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638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95D539-E4D1-3F46-976D-B65C7DFCAAE4}"/>
              </a:ext>
            </a:extLst>
          </p:cNvPr>
          <p:cNvSpPr/>
          <p:nvPr/>
        </p:nvSpPr>
        <p:spPr>
          <a:xfrm>
            <a:off x="570244" y="1331226"/>
            <a:ext cx="800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Any fool can write code that a computer can understand. Good programmers write code that humans can understand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BC397C-D527-9348-BB91-A25E9634CF9E}"/>
              </a:ext>
            </a:extLst>
          </p:cNvPr>
          <p:cNvGrpSpPr/>
          <p:nvPr/>
        </p:nvGrpSpPr>
        <p:grpSpPr>
          <a:xfrm>
            <a:off x="3428603" y="2738346"/>
            <a:ext cx="2286794" cy="3340133"/>
            <a:chOff x="3428603" y="2738346"/>
            <a:chExt cx="2286794" cy="3340133"/>
          </a:xfrm>
        </p:grpSpPr>
        <p:pic>
          <p:nvPicPr>
            <p:cNvPr id="1028" name="Picture 4" descr="El look de Steve Jobs: por qué vestir como el fundador de Apple (con la  ropa más básica y mejor pensada del mundo) es vestir con éxito siempre | GQ  España">
              <a:extLst>
                <a:ext uri="{FF2B5EF4-FFF2-40B4-BE49-F238E27FC236}">
                  <a16:creationId xmlns:a16="http://schemas.microsoft.com/office/drawing/2014/main" id="{97E1E917-BC5A-4149-9FD8-243A31A4B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34"/>
            <a:stretch/>
          </p:blipFill>
          <p:spPr bwMode="auto">
            <a:xfrm>
              <a:off x="3428603" y="2738346"/>
              <a:ext cx="2286794" cy="28003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7BD8E-122D-6646-AE05-9135EB942265}"/>
                </a:ext>
              </a:extLst>
            </p:cNvPr>
            <p:cNvSpPr/>
            <p:nvPr/>
          </p:nvSpPr>
          <p:spPr>
            <a:xfrm>
              <a:off x="4045716" y="5709147"/>
              <a:ext cx="1174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latin typeface="Calibri" panose="020F0502020204030204" pitchFamily="34" charset="0"/>
                  <a:cs typeface="Calibri" panose="020F0502020204030204" pitchFamily="34" charset="0"/>
                </a:rPr>
                <a:t>Steve Jobs</a:t>
              </a:r>
              <a:endParaRPr lang="en-E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D882C-CE51-0341-B27D-34447365D6C5}"/>
              </a:ext>
            </a:extLst>
          </p:cNvPr>
          <p:cNvGrpSpPr/>
          <p:nvPr/>
        </p:nvGrpSpPr>
        <p:grpSpPr>
          <a:xfrm>
            <a:off x="3428603" y="2687284"/>
            <a:ext cx="2371306" cy="3344032"/>
            <a:chOff x="3386347" y="2704358"/>
            <a:chExt cx="2371306" cy="3344032"/>
          </a:xfrm>
        </p:grpSpPr>
        <p:pic>
          <p:nvPicPr>
            <p:cNvPr id="4" name="Picture 2" descr="The State of Agile Software in 2018">
              <a:extLst>
                <a:ext uri="{FF2B5EF4-FFF2-40B4-BE49-F238E27FC236}">
                  <a16:creationId xmlns:a16="http://schemas.microsoft.com/office/drawing/2014/main" id="{B242E9FC-9480-6746-A9E4-40770D4E3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14"/>
            <a:stretch/>
          </p:blipFill>
          <p:spPr bwMode="auto">
            <a:xfrm>
              <a:off x="3386347" y="2704358"/>
              <a:ext cx="2371306" cy="287829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63DC40-CB2A-3C49-BD2F-41EB18679EA9}"/>
                </a:ext>
              </a:extLst>
            </p:cNvPr>
            <p:cNvSpPr/>
            <p:nvPr/>
          </p:nvSpPr>
          <p:spPr bwMode="auto">
            <a:xfrm>
              <a:off x="3666309" y="5739236"/>
              <a:ext cx="1811382" cy="30915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ES" sz="1800" b="1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Martin Fowler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29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23" descr="A person's face with a mustache&#10;&#10;Description automatically generated with low confidence">
            <a:extLst>
              <a:ext uri="{FF2B5EF4-FFF2-40B4-BE49-F238E27FC236}">
                <a16:creationId xmlns:a16="http://schemas.microsoft.com/office/drawing/2014/main" id="{5FE8ACD5-3AFD-5744-8EA6-2AA1ECCB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28" y="962795"/>
            <a:ext cx="768514" cy="89280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FFBB24-460C-3840-8A9D-C047B643BE43}"/>
              </a:ext>
            </a:extLst>
          </p:cNvPr>
          <p:cNvCxnSpPr>
            <a:cxnSpLocks/>
            <a:endCxn id="27" idx="2"/>
          </p:cNvCxnSpPr>
          <p:nvPr/>
        </p:nvCxnSpPr>
        <p:spPr bwMode="auto">
          <a:xfrm flipV="1">
            <a:off x="150983" y="3382709"/>
            <a:ext cx="511273" cy="433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58EBE1C-4ABF-E242-98E3-C5581CD3299C}"/>
              </a:ext>
            </a:extLst>
          </p:cNvPr>
          <p:cNvSpPr/>
          <p:nvPr/>
        </p:nvSpPr>
        <p:spPr bwMode="auto">
          <a:xfrm>
            <a:off x="662256" y="3260789"/>
            <a:ext cx="235131" cy="243839"/>
          </a:xfrm>
          <a:prstGeom prst="ellipse">
            <a:avLst/>
          </a:prstGeom>
          <a:solidFill>
            <a:srgbClr val="B31637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Design Patterns: Elements of Reusable Object-Oriented Software (Addison  Wesley professional computing series) : Gamma, Erich, Helm, Richard,  Johnson, Ralph, Vlissides, John: Amazon.es: Libros">
            <a:extLst>
              <a:ext uri="{FF2B5EF4-FFF2-40B4-BE49-F238E27FC236}">
                <a16:creationId xmlns:a16="http://schemas.microsoft.com/office/drawing/2014/main" id="{7AC57723-71FF-0D4A-B64D-B94D4C69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4" y="709197"/>
            <a:ext cx="1781489" cy="22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1FD397-DC37-1246-BA67-3535B39161C1}"/>
              </a:ext>
            </a:extLst>
          </p:cNvPr>
          <p:cNvSpPr/>
          <p:nvPr/>
        </p:nvSpPr>
        <p:spPr>
          <a:xfrm>
            <a:off x="450673" y="290397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b="1" dirty="0"/>
              <a:t>1994</a:t>
            </a:r>
            <a:endParaRPr lang="en-E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4BF6D1-A26E-D340-8EE2-71F8931D7D54}"/>
              </a:ext>
            </a:extLst>
          </p:cNvPr>
          <p:cNvSpPr/>
          <p:nvPr/>
        </p:nvSpPr>
        <p:spPr>
          <a:xfrm>
            <a:off x="5969726" y="285626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b="1" dirty="0"/>
              <a:t>2007</a:t>
            </a:r>
          </a:p>
        </p:txBody>
      </p:sp>
      <p:pic>
        <p:nvPicPr>
          <p:cNvPr id="1028" name="Picture 4" descr="Refactoring: Improving the Design of Existing Code (Addison-Wesley  Signature Series (Fowler)) : Martin, Fowler: Amazon.es: Libros">
            <a:extLst>
              <a:ext uri="{FF2B5EF4-FFF2-40B4-BE49-F238E27FC236}">
                <a16:creationId xmlns:a16="http://schemas.microsoft.com/office/drawing/2014/main" id="{CB1FEF42-56A2-5041-87D1-9CBF0EA6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19" y="4018224"/>
            <a:ext cx="1648502" cy="204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5D5168-6EFF-DF4F-ABA3-72D67F79EF7B}"/>
              </a:ext>
            </a:extLst>
          </p:cNvPr>
          <p:cNvSpPr/>
          <p:nvPr/>
        </p:nvSpPr>
        <p:spPr>
          <a:xfrm>
            <a:off x="2274580" y="2867549"/>
            <a:ext cx="69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b="1" dirty="0"/>
              <a:t>2000</a:t>
            </a:r>
            <a:endParaRPr lang="en-ES" dirty="0"/>
          </a:p>
        </p:txBody>
      </p:sp>
      <p:pic>
        <p:nvPicPr>
          <p:cNvPr id="1030" name="Picture 6" descr="images-na.ssl-images-amazon.com/images/I/515kSR...">
            <a:extLst>
              <a:ext uri="{FF2B5EF4-FFF2-40B4-BE49-F238E27FC236}">
                <a16:creationId xmlns:a16="http://schemas.microsoft.com/office/drawing/2014/main" id="{53CA02D7-CD9E-8F47-8565-771988F4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52" y="3986072"/>
            <a:ext cx="1577674" cy="20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D4797C9-3D66-D04E-9D34-4E694E5739C5}"/>
              </a:ext>
            </a:extLst>
          </p:cNvPr>
          <p:cNvSpPr/>
          <p:nvPr/>
        </p:nvSpPr>
        <p:spPr bwMode="auto">
          <a:xfrm>
            <a:off x="2508904" y="3256122"/>
            <a:ext cx="235131" cy="243839"/>
          </a:xfrm>
          <a:prstGeom prst="ellipse">
            <a:avLst/>
          </a:prstGeom>
          <a:solidFill>
            <a:srgbClr val="B31637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BAD416-8BC5-B443-BB93-D5C2ACC148DA}"/>
              </a:ext>
            </a:extLst>
          </p:cNvPr>
          <p:cNvSpPr/>
          <p:nvPr/>
        </p:nvSpPr>
        <p:spPr>
          <a:xfrm>
            <a:off x="107962" y="3517969"/>
            <a:ext cx="1480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ES" dirty="0"/>
              <a:t>Eric Gamma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0CAF5F-8A80-2F47-9953-3B35C2E897B0}"/>
              </a:ext>
            </a:extLst>
          </p:cNvPr>
          <p:cNvSpPr/>
          <p:nvPr/>
        </p:nvSpPr>
        <p:spPr>
          <a:xfrm>
            <a:off x="1755027" y="3517969"/>
            <a:ext cx="1780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ES" dirty="0"/>
              <a:t>Martin Fowler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E0E401-E6EA-E549-BF13-5754A904D1EA}"/>
              </a:ext>
            </a:extLst>
          </p:cNvPr>
          <p:cNvSpPr/>
          <p:nvPr/>
        </p:nvSpPr>
        <p:spPr>
          <a:xfrm>
            <a:off x="5708905" y="350896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Kent Beck</a:t>
            </a:r>
          </a:p>
        </p:txBody>
      </p:sp>
      <p:pic>
        <p:nvPicPr>
          <p:cNvPr id="1032" name="Picture 8" descr="Clean Code: A Handbook of Agile Software Craftsmanship (Robert C. Martin  Series) : Martin, Robert: Amazon.es: Libros">
            <a:extLst>
              <a:ext uri="{FF2B5EF4-FFF2-40B4-BE49-F238E27FC236}">
                <a16:creationId xmlns:a16="http://schemas.microsoft.com/office/drawing/2014/main" id="{40C1EF69-55AE-7A45-9832-64148588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962" y="519962"/>
            <a:ext cx="1741598" cy="230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623C6F5-2FB3-1844-8203-660B5F1F50EC}"/>
              </a:ext>
            </a:extLst>
          </p:cNvPr>
          <p:cNvSpPr/>
          <p:nvPr/>
        </p:nvSpPr>
        <p:spPr>
          <a:xfrm>
            <a:off x="7355346" y="3481067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Robert C. Martin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2A9B1C-8641-964E-8E35-E68680CF0113}"/>
              </a:ext>
            </a:extLst>
          </p:cNvPr>
          <p:cNvSpPr/>
          <p:nvPr/>
        </p:nvSpPr>
        <p:spPr bwMode="auto">
          <a:xfrm>
            <a:off x="6209458" y="3265125"/>
            <a:ext cx="235131" cy="243839"/>
          </a:xfrm>
          <a:prstGeom prst="ellipse">
            <a:avLst/>
          </a:prstGeom>
          <a:solidFill>
            <a:srgbClr val="B31637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9" name="Picture 48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F3758A16-97C9-834C-A427-1EED03F4C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11" y="993164"/>
            <a:ext cx="768513" cy="94076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16E815B-A01A-8246-9DAB-33EADCFF73EA}"/>
              </a:ext>
            </a:extLst>
          </p:cNvPr>
          <p:cNvSpPr/>
          <p:nvPr/>
        </p:nvSpPr>
        <p:spPr>
          <a:xfrm>
            <a:off x="4157873" y="1877171"/>
            <a:ext cx="1411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ES" dirty="0"/>
              <a:t>Martin C. </a:t>
            </a:r>
          </a:p>
          <a:p>
            <a:pPr algn="ctr"/>
            <a:r>
              <a:rPr lang="en-ES" dirty="0"/>
              <a:t>Feathers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4FBEEC-E0EC-0544-A4B4-5C788B725E6E}"/>
              </a:ext>
            </a:extLst>
          </p:cNvPr>
          <p:cNvSpPr/>
          <p:nvPr/>
        </p:nvSpPr>
        <p:spPr bwMode="auto">
          <a:xfrm>
            <a:off x="8088334" y="3279851"/>
            <a:ext cx="235131" cy="243839"/>
          </a:xfrm>
          <a:prstGeom prst="ellipse">
            <a:avLst/>
          </a:prstGeom>
          <a:solidFill>
            <a:srgbClr val="B31637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D5F3F3-6A4E-B548-9F62-F917D6B9F27C}"/>
              </a:ext>
            </a:extLst>
          </p:cNvPr>
          <p:cNvSpPr/>
          <p:nvPr/>
        </p:nvSpPr>
        <p:spPr>
          <a:xfrm>
            <a:off x="7857084" y="2831889"/>
            <a:ext cx="69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b="1" dirty="0"/>
              <a:t>2008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52A5FE2-44B8-2245-AD89-4480754328B1}"/>
              </a:ext>
            </a:extLst>
          </p:cNvPr>
          <p:cNvSpPr/>
          <p:nvPr/>
        </p:nvSpPr>
        <p:spPr bwMode="auto">
          <a:xfrm>
            <a:off x="2408903" y="459340"/>
            <a:ext cx="4536238" cy="2203913"/>
          </a:xfrm>
          <a:prstGeom prst="wedgeRoundRectCallout">
            <a:avLst>
              <a:gd name="adj1" fmla="val -37391"/>
              <a:gd name="adj2" fmla="val 73673"/>
              <a:gd name="adj3" fmla="val 16667"/>
            </a:avLst>
          </a:prstGeom>
          <a:noFill/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B5621A-4628-BC4B-8E9F-67D00A9FCA3D}"/>
              </a:ext>
            </a:extLst>
          </p:cNvPr>
          <p:cNvSpPr/>
          <p:nvPr/>
        </p:nvSpPr>
        <p:spPr>
          <a:xfrm>
            <a:off x="2799069" y="1878221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dirty="0"/>
              <a:t>Robert </a:t>
            </a:r>
          </a:p>
          <a:p>
            <a:pPr algn="ctr"/>
            <a:r>
              <a:rPr lang="en-ES" dirty="0"/>
              <a:t>C. Martin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D2C7E1-648B-BC4A-B8D2-B4BC8306D533}"/>
              </a:ext>
            </a:extLst>
          </p:cNvPr>
          <p:cNvSpPr/>
          <p:nvPr/>
        </p:nvSpPr>
        <p:spPr>
          <a:xfrm>
            <a:off x="2591413" y="512416"/>
            <a:ext cx="428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dirty="0"/>
              <a:t>“Design Principles and Design Patterns”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AD984CA-96EA-B143-A191-0B0D38136862}"/>
              </a:ext>
            </a:extLst>
          </p:cNvPr>
          <p:cNvSpPr/>
          <p:nvPr/>
        </p:nvSpPr>
        <p:spPr>
          <a:xfrm>
            <a:off x="5451513" y="1249941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sz="2400" b="1" dirty="0"/>
              <a:t>SOLID</a:t>
            </a:r>
            <a:endParaRPr lang="en-ES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D4FAE8-CC9C-2242-875C-EAC8B92749E9}"/>
              </a:ext>
            </a:extLst>
          </p:cNvPr>
          <p:cNvCxnSpPr>
            <a:cxnSpLocks/>
            <a:stCxn id="27" idx="6"/>
            <a:endCxn id="34" idx="2"/>
          </p:cNvCxnSpPr>
          <p:nvPr/>
        </p:nvCxnSpPr>
        <p:spPr bwMode="auto">
          <a:xfrm flipV="1">
            <a:off x="897387" y="3378042"/>
            <a:ext cx="1611517" cy="46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632EEF1-972B-AD4A-ABDB-803829680FE8}"/>
              </a:ext>
            </a:extLst>
          </p:cNvPr>
          <p:cNvCxnSpPr>
            <a:cxnSpLocks/>
            <a:stCxn id="34" idx="6"/>
            <a:endCxn id="44" idx="2"/>
          </p:cNvCxnSpPr>
          <p:nvPr/>
        </p:nvCxnSpPr>
        <p:spPr bwMode="auto">
          <a:xfrm>
            <a:off x="2744035" y="3378042"/>
            <a:ext cx="3465423" cy="900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C3713-74CC-604C-AB5F-E73A08AA8700}"/>
              </a:ext>
            </a:extLst>
          </p:cNvPr>
          <p:cNvCxnSpPr>
            <a:cxnSpLocks/>
            <a:stCxn id="44" idx="6"/>
            <a:endCxn id="60" idx="2"/>
          </p:cNvCxnSpPr>
          <p:nvPr/>
        </p:nvCxnSpPr>
        <p:spPr bwMode="auto">
          <a:xfrm>
            <a:off x="6444589" y="3387045"/>
            <a:ext cx="1643745" cy="1472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0321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2" grpId="0"/>
      <p:bldP spid="34" grpId="0" animBg="1"/>
      <p:bldP spid="30" grpId="0"/>
      <p:bldP spid="36" grpId="0"/>
      <p:bldP spid="38" grpId="0"/>
      <p:bldP spid="43" grpId="0"/>
      <p:bldP spid="44" grpId="0" animBg="1"/>
      <p:bldP spid="59" grpId="0"/>
      <p:bldP spid="60" grpId="0" animBg="1"/>
      <p:bldP spid="61" grpId="0"/>
      <p:bldP spid="54" grpId="0" animBg="1"/>
      <p:bldP spid="64" grpId="0"/>
      <p:bldP spid="56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247B8A-103F-224A-975B-34DADC9988CD}"/>
              </a:ext>
            </a:extLst>
          </p:cNvPr>
          <p:cNvSpPr/>
          <p:nvPr/>
        </p:nvSpPr>
        <p:spPr>
          <a:xfrm>
            <a:off x="570244" y="751345"/>
            <a:ext cx="80035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400" dirty="0"/>
              <a:t>Se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considera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limpio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al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fácil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leer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entender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que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resuelve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problemas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sin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agregar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complejidad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innecesaria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permitiendo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que el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mantenimiento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o las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adaptaciones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tareas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sencillas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58816389-E77C-DC40-99CE-5A07BB4FA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23" y="2412856"/>
            <a:ext cx="4576354" cy="37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530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132A13E-8C7C-9649-86C7-D7BA20B7D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15047" r="19889" b="39962"/>
          <a:stretch/>
        </p:blipFill>
        <p:spPr>
          <a:xfrm>
            <a:off x="1257300" y="3311151"/>
            <a:ext cx="6257670" cy="288011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754668B-A1FE-C847-979A-2C333E953A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2650" y="1340931"/>
            <a:ext cx="8121832" cy="1970220"/>
          </a:xfrm>
        </p:spPr>
        <p:txBody>
          <a:bodyPr/>
          <a:lstStyle/>
          <a:p>
            <a:r>
              <a:rPr lang="es-ES" sz="2000" dirty="0"/>
              <a:t>A medida que el desorden en el código se acumula, la productividad de los equipos comienza a disminuir.</a:t>
            </a:r>
          </a:p>
          <a:p>
            <a:pPr>
              <a:spcBef>
                <a:spcPts val="1080"/>
              </a:spcBef>
            </a:pPr>
            <a:r>
              <a:rPr lang="es-ES" sz="2000" dirty="0"/>
              <a:t>Cada cambio que el equipo hace en el código, rompe otra parte de este.</a:t>
            </a:r>
          </a:p>
          <a:p>
            <a:pPr>
              <a:spcBef>
                <a:spcPts val="1072"/>
              </a:spcBef>
            </a:pPr>
            <a:r>
              <a:rPr lang="es-ES" sz="2000" dirty="0"/>
              <a:t>Con el tiempo, el desorden se hace tan grande que el equipo no podrá limpiarlo.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BB294-B8B4-B943-B546-6A4EFEF04EB1}"/>
              </a:ext>
            </a:extLst>
          </p:cNvPr>
          <p:cNvSpPr txBox="1"/>
          <p:nvPr/>
        </p:nvSpPr>
        <p:spPr>
          <a:xfrm>
            <a:off x="754097" y="582922"/>
            <a:ext cx="739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ES" sz="2400" b="1" dirty="0"/>
              <a:t>¿Por qué </a:t>
            </a:r>
            <a:r>
              <a:rPr lang="en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en-ES" sz="2400" b="1" dirty="0"/>
              <a:t> importante el código limpio?</a:t>
            </a:r>
            <a:endParaRPr lang="en-ES" sz="2400" dirty="0"/>
          </a:p>
        </p:txBody>
      </p:sp>
    </p:spTree>
    <p:extLst>
      <p:ext uri="{BB962C8B-B14F-4D97-AF65-F5344CB8AC3E}">
        <p14:creationId xmlns:p14="http://schemas.microsoft.com/office/powerpoint/2010/main" val="33487835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2AEB6-71E9-8741-B764-2BDCC90F2C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34094" y="2601510"/>
            <a:ext cx="3475810" cy="1590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https://bit.ly/3F4Uwxf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https://bit.ly/3s5fS8u</a:t>
            </a:r>
            <a:endParaRPr lang="en-GB" dirty="0"/>
          </a:p>
          <a:p>
            <a:endParaRPr lang="en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0B991A-7491-7642-9ECB-16720472F0B7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25ACB-FC48-6B43-BC2C-858CB9D4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523" y="6455806"/>
            <a:ext cx="2016087" cy="754655"/>
          </a:xfrm>
        </p:spPr>
        <p:txBody>
          <a:bodyPr/>
          <a:lstStyle/>
          <a:p>
            <a:r>
              <a:rPr lang="es-ES" sz="2400" dirty="0">
                <a:solidFill>
                  <a:schemeClr val="bg1"/>
                </a:solidFill>
              </a:rPr>
              <a:t>Introducción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049A4-54A0-6841-8390-2B71A6842AA6}"/>
              </a:ext>
            </a:extLst>
          </p:cNvPr>
          <p:cNvSpPr txBox="1"/>
          <p:nvPr/>
        </p:nvSpPr>
        <p:spPr>
          <a:xfrm>
            <a:off x="1815988" y="1481883"/>
            <a:ext cx="5512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¿Realmente me va a servir para el futuro?</a:t>
            </a:r>
          </a:p>
        </p:txBody>
      </p:sp>
    </p:spTree>
    <p:extLst>
      <p:ext uri="{BB962C8B-B14F-4D97-AF65-F5344CB8AC3E}">
        <p14:creationId xmlns:p14="http://schemas.microsoft.com/office/powerpoint/2010/main" val="1007194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053C-8301-5343-9FD0-86FE6BE6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513" y="2674345"/>
            <a:ext cx="2764973" cy="754655"/>
          </a:xfrm>
        </p:spPr>
        <p:txBody>
          <a:bodyPr/>
          <a:lstStyle/>
          <a:p>
            <a:r>
              <a:rPr lang="en-ES" dirty="0"/>
              <a:t>¿Objetivo?</a:t>
            </a: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AF762E62-2140-6F4D-892A-90322FEBF718}"/>
              </a:ext>
            </a:extLst>
          </p:cNvPr>
          <p:cNvSpPr/>
          <p:nvPr/>
        </p:nvSpPr>
        <p:spPr bwMode="auto">
          <a:xfrm>
            <a:off x="0" y="6523980"/>
            <a:ext cx="5143499" cy="309154"/>
          </a:xfrm>
          <a:prstGeom prst="rect">
            <a:avLst/>
          </a:prstGeom>
          <a:solidFill>
            <a:srgbClr val="B10C38"/>
          </a:solidFill>
          <a:ln w="9525" cap="flat" cmpd="sng" algn="ctr">
            <a:solidFill>
              <a:srgbClr val="B10C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33A21FA-9E25-164A-9D4D-9DCF463538AB}"/>
              </a:ext>
            </a:extLst>
          </p:cNvPr>
          <p:cNvSpPr txBox="1">
            <a:spLocks/>
          </p:cNvSpPr>
          <p:nvPr/>
        </p:nvSpPr>
        <p:spPr bwMode="auto">
          <a:xfrm>
            <a:off x="3855523" y="6455806"/>
            <a:ext cx="2016087" cy="7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baseline="0">
                <a:solidFill>
                  <a:schemeClr val="tx1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s-ES" sz="2400" kern="0">
                <a:solidFill>
                  <a:schemeClr val="bg1"/>
                </a:solidFill>
              </a:rPr>
              <a:t>Introducción</a:t>
            </a:r>
            <a:endParaRPr lang="es-ES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1628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4bf4304c-5ddd-4c0a-9d11-f22db2b9880e"/>
  <p:tag name="WASPOLLED" val="8E686EBC6AAC4CEDBD14F4D8CC6EB2B2"/>
  <p:tag name="TPVERSION" val="8"/>
  <p:tag name="TPFULLVERSION" val="8.7.2.14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ITSUE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.1) Plantilla MUii" id="{6E7823B9-2ABB-4CAD-A944-53B1895B796B}" vid="{3457AC65-1CAC-46C9-A9DF-93D11939072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1CF2F8D7DCB204E9618EFA152D897F9" ma:contentTypeVersion="15" ma:contentTypeDescription="Crear nuevo documento." ma:contentTypeScope="" ma:versionID="de00e4519b52a44d844ccd10f3a3c3d0">
  <xsd:schema xmlns:xsd="http://www.w3.org/2001/XMLSchema" xmlns:xs="http://www.w3.org/2001/XMLSchema" xmlns:p="http://schemas.microsoft.com/office/2006/metadata/properties" xmlns:ns1="http://schemas.microsoft.com/sharepoint/v3" xmlns:ns3="4e118f5e-4aa7-427f-aedd-c50f8c101f02" xmlns:ns4="e4507867-cc44-440c-9bc2-aeb622fb5c39" targetNamespace="http://schemas.microsoft.com/office/2006/metadata/properties" ma:root="true" ma:fieldsID="a9e26662aa4e5786c4f4ea3c35cf6e00" ns1:_="" ns3:_="" ns4:_="">
    <xsd:import namespace="http://schemas.microsoft.com/sharepoint/v3"/>
    <xsd:import namespace="4e118f5e-4aa7-427f-aedd-c50f8c101f02"/>
    <xsd:import namespace="e4507867-cc44-440c-9bc2-aeb622fb5c3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Propiedades de la Directiva de cumplimiento unificado" ma:description="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Acción de IU de la Directiva de cumplimiento unificado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18f5e-4aa7-427f-aedd-c50f8c101f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la sugerencia para compartir" ma:internalName="SharingHintHash" ma:readOnly="true">
      <xsd:simpleType>
        <xsd:restriction base="dms:Text"/>
      </xsd:simpleType>
    </xsd:element>
    <xsd:element name="SharedWithDetails" ma:index="10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07867-cc44-440c-9bc2-aeb622fb5c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E6E5D6F-DB46-466A-842E-479D6B4E73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32B1DF-DC57-4AA9-A5D9-6985F228B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e118f5e-4aa7-427f-aedd-c50f8c101f02"/>
    <ds:schemaRef ds:uri="e4507867-cc44-440c-9bc2-aeb622fb5c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5FFC52-B444-4C1F-8431-26AFC6EEF77C}">
  <ds:schemaRefs>
    <ds:schemaRef ds:uri="http://schemas.microsoft.com/sharepoint/v3"/>
    <ds:schemaRef ds:uri="http://schemas.openxmlformats.org/package/2006/metadata/core-properties"/>
    <ds:schemaRef ds:uri="e4507867-cc44-440c-9bc2-aeb622fb5c39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4e118f5e-4aa7-427f-aedd-c50f8c101f0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MUii</Template>
  <TotalTime>3874</TotalTime>
  <Words>799</Words>
  <Application>Microsoft Macintosh PowerPoint</Application>
  <PresentationFormat>On-screen Show (4:3)</PresentationFormat>
  <Paragraphs>188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ITSUE</vt:lpstr>
      <vt:lpstr>Principios SOLID </vt:lpstr>
      <vt:lpstr>Índice</vt:lpstr>
      <vt:lpstr>Índice</vt:lpstr>
      <vt:lpstr>Introducción</vt:lpstr>
      <vt:lpstr>Introducción</vt:lpstr>
      <vt:lpstr>Introducción</vt:lpstr>
      <vt:lpstr>Introducción</vt:lpstr>
      <vt:lpstr>Introducción</vt:lpstr>
      <vt:lpstr>¿Objetivo?</vt:lpstr>
      <vt:lpstr>Índice</vt:lpstr>
      <vt:lpstr>Nombrado de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Introducción</vt:lpstr>
      <vt:lpstr>Comentarios</vt:lpstr>
      <vt:lpstr>PowerPoint Presentation</vt:lpstr>
      <vt:lpstr>PowerPoint Presentation</vt:lpstr>
      <vt:lpstr>Introducción</vt:lpstr>
      <vt:lpstr>PowerPoint Presentation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&lt;&lt;Interface&gt;&gt; Cafera</vt:lpstr>
      <vt:lpstr>PowerPoint Presentation</vt:lpstr>
      <vt:lpstr>PowerPoint Presentation</vt:lpstr>
      <vt:lpstr>PowerPoint Presentation</vt:lpstr>
      <vt:lpstr>Preguntas</vt:lpstr>
      <vt:lpstr>Referencias</vt:lpstr>
    </vt:vector>
  </TitlesOfParts>
  <Company>Universidad de Castilla-La Mancha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3: Modelado de  dinámica continua</dc:title>
  <dc:creator>Carmen Carrion</dc:creator>
  <cp:keywords>PiGiTIC</cp:keywords>
  <cp:lastModifiedBy>JOSÉ RAMÓN MARTÍNEZ RIVEIRO</cp:lastModifiedBy>
  <cp:revision>500</cp:revision>
  <cp:lastPrinted>1601-01-01T00:00:00Z</cp:lastPrinted>
  <dcterms:created xsi:type="dcterms:W3CDTF">2014-11-03T18:38:35Z</dcterms:created>
  <dcterms:modified xsi:type="dcterms:W3CDTF">2022-05-02T21:26:10Z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0x01010051CF2F8D7DCB204E9618EFA152D897F9</vt:lpwstr>
  </property>
</Properties>
</file>